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5" r:id="rId2"/>
    <p:sldId id="258" r:id="rId3"/>
    <p:sldId id="279" r:id="rId4"/>
    <p:sldId id="280" r:id="rId5"/>
    <p:sldId id="281" r:id="rId6"/>
    <p:sldId id="286" r:id="rId7"/>
    <p:sldId id="282" r:id="rId8"/>
    <p:sldId id="287" r:id="rId9"/>
    <p:sldId id="288" r:id="rId10"/>
    <p:sldId id="289" r:id="rId11"/>
    <p:sldId id="283" r:id="rId12"/>
    <p:sldId id="293" r:id="rId13"/>
    <p:sldId id="294" r:id="rId14"/>
    <p:sldId id="290" r:id="rId15"/>
    <p:sldId id="291" r:id="rId16"/>
    <p:sldId id="295" r:id="rId17"/>
    <p:sldId id="284" r:id="rId18"/>
    <p:sldId id="285" r:id="rId19"/>
    <p:sldId id="277" r:id="rId20"/>
    <p:sldId id="276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2851">
          <p15:clr>
            <a:srgbClr val="A4A3A4"/>
          </p15:clr>
        </p15:guide>
        <p15:guide id="3" pos="348">
          <p15:clr>
            <a:srgbClr val="A4A3A4"/>
          </p15:clr>
        </p15:guide>
        <p15:guide id="4" pos="1796">
          <p15:clr>
            <a:srgbClr val="A4A3A4"/>
          </p15:clr>
        </p15:guide>
        <p15:guide id="5" pos="27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483"/>
    <a:srgbClr val="006FBF"/>
    <a:srgbClr val="D9D9D9"/>
    <a:srgbClr val="F1F1F2"/>
    <a:srgbClr val="002147"/>
    <a:srgbClr val="4DA0FF"/>
    <a:srgbClr val="BD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25" y="43"/>
      </p:cViewPr>
      <p:guideLst>
        <p:guide orient="horz" pos="2193"/>
        <p:guide pos="2851"/>
        <p:guide pos="348"/>
        <p:guide pos="1796"/>
        <p:guide pos="2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6B1D9-1D91-4DC1-8B1B-9D16A35FA6BE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B7EA9-2E54-436A-8A63-CAB97AA47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11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77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54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87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1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318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921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931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96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9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91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0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5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5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29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24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B7EA9-2E54-436A-8A63-CAB97AA477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0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D20DB-42EB-430C-820B-DA978FF33C09}" type="datetimeFigureOut">
              <a:rPr lang="zh-CN" altLang="en-US" smtClean="0"/>
              <a:t>2019/6/9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9AF9E-4224-43EC-A1F0-89DD4666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umingyuan123/pipeline-for-f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1" r="572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5975" y="930918"/>
            <a:ext cx="7292034" cy="5006050"/>
          </a:xfrm>
          <a:prstGeom prst="rect">
            <a:avLst/>
          </a:prstGeom>
          <a:solidFill>
            <a:srgbClr val="00214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376045" y="2849880"/>
            <a:ext cx="648906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4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比较基因组学揭示家鸡黑白羽色变异的遗传学基础 </a:t>
            </a:r>
          </a:p>
        </p:txBody>
      </p:sp>
      <p:sp>
        <p:nvSpPr>
          <p:cNvPr id="23" name="矩形 22"/>
          <p:cNvSpPr/>
          <p:nvPr/>
        </p:nvSpPr>
        <p:spPr>
          <a:xfrm>
            <a:off x="1391486" y="492436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专业名称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191705" y="4989593"/>
            <a:ext cx="0" cy="14653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95575" y="4924361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动物科学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493838" y="2002302"/>
            <a:ext cx="612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41" t="37401" r="24891" b="29297"/>
          <a:stretch>
            <a:fillRect/>
          </a:stretch>
        </p:blipFill>
        <p:spPr>
          <a:xfrm>
            <a:off x="1432126" y="1553244"/>
            <a:ext cx="1036753" cy="449058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1493838" y="1553244"/>
            <a:ext cx="6120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686110" y="1662208"/>
            <a:ext cx="905510" cy="260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2019.06.11</a:t>
            </a:r>
            <a:endParaRPr lang="zh-CN" altLang="en-US" sz="11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542117" y="1553244"/>
            <a:ext cx="0" cy="4490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148497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57260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变异主要集中在常染色体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1~15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之间，性染色体较少，因此在之后信号分析中我们更多向常染色体偏倚。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6267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数据比对、注释、格式变换 ：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FASTQ -&gt;SAM -&gt; VCF</a:t>
            </a:r>
          </a:p>
          <a:p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33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只家鸡的核苷酸多态性箱线图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2B351-6FC9-4B4B-9A98-E61E1C439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5" y="3153574"/>
            <a:ext cx="7290153" cy="29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6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567192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vcftools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工具的群体间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功能，以三个群体个体名称为索引，分别计算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vcf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中三个群体之间位点的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、提取三个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中相同位置的行，根据公式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LSBL=(FST(AB)+FST(AC)-FST(BC))/2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LSBL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值：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LSBL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滑动窗口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计算，窗口大小为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，步长为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25Kb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5424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全基因组选择性清除分析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群体遗传学相关计算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16889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F</a:t>
            </a:r>
            <a:r>
              <a:rPr lang="en-US" altLang="zh-CN" dirty="0" err="1"/>
              <a:t>st</a:t>
            </a:r>
            <a:r>
              <a:rPr lang="zh-CN" altLang="en-US" dirty="0"/>
              <a:t>、</a:t>
            </a:r>
            <a:r>
              <a:rPr lang="en-US" altLang="zh-CN" sz="2000" dirty="0"/>
              <a:t>LSBL</a:t>
            </a:r>
            <a:r>
              <a:rPr lang="zh-CN" altLang="en-US" sz="2000" dirty="0"/>
              <a:t>分析</a:t>
            </a:r>
            <a:endParaRPr lang="zh-CN" altLang="en-US" dirty="0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48F398D-86E8-4DB2-8D91-95964DFF9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06" r="905"/>
          <a:stretch>
            <a:fillRect/>
          </a:stretch>
        </p:blipFill>
        <p:spPr>
          <a:xfrm>
            <a:off x="1486715" y="3938175"/>
            <a:ext cx="7371074" cy="13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3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567192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2023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LSBL R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语言绘图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3A0F04-5F03-4BEF-B299-2702D4F5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79" y="1831231"/>
            <a:ext cx="5278928" cy="16425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E8E956-544D-4A25-AB85-4129D0B36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779" y="4330150"/>
            <a:ext cx="5274694" cy="163828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0419F2C-A848-47D6-8C0E-ABDC237BE289}"/>
              </a:ext>
            </a:extLst>
          </p:cNvPr>
          <p:cNvSpPr/>
          <p:nvPr/>
        </p:nvSpPr>
        <p:spPr>
          <a:xfrm>
            <a:off x="1846779" y="1339374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B_W_O LSBL</a:t>
            </a:r>
            <a:r>
              <a:rPr lang="zh-CN" altLang="pl-PL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分析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40E0E8-C3F7-4779-BA17-C4DC5FF04394}"/>
              </a:ext>
            </a:extLst>
          </p:cNvPr>
          <p:cNvSpPr/>
          <p:nvPr/>
        </p:nvSpPr>
        <p:spPr>
          <a:xfrm>
            <a:off x="1900506" y="3690113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W_B_O LSBL</a:t>
            </a:r>
            <a:r>
              <a:rPr lang="zh-CN" altLang="pl-PL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06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567192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4256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B_W_O LSBL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分析的单个染色体区域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0419F2C-A848-47D6-8C0E-ABDC237BE289}"/>
              </a:ext>
            </a:extLst>
          </p:cNvPr>
          <p:cNvSpPr/>
          <p:nvPr/>
        </p:nvSpPr>
        <p:spPr>
          <a:xfrm>
            <a:off x="2514519" y="206519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ea typeface="方正小标宋简体" panose="02000000000000000000" pitchFamily="2" charset="-122"/>
              </a:rPr>
              <a:t>二号染色体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40E0E8-C3F7-4779-BA17-C4DC5FF04394}"/>
              </a:ext>
            </a:extLst>
          </p:cNvPr>
          <p:cNvSpPr/>
          <p:nvPr/>
        </p:nvSpPr>
        <p:spPr>
          <a:xfrm>
            <a:off x="6649328" y="49903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一号染色体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6FD9F7-0607-4D96-A6D8-67EDC500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56" y="939453"/>
            <a:ext cx="4149434" cy="2941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550B3D-329F-4F90-A7A3-4522219D4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47" y="3529671"/>
            <a:ext cx="4149433" cy="2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5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567192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vcftools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的窗口、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25Kb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的步长分别计算了两色元宝鸡以及其他家鸡的核苷酸多态性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从黑、白元宝鸡的核苷酸多态性来看，变异主要集中在常染色体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1~15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之间，性染色体较少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5424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全基因组选择性清除分析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群体遗传学相关计算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PI</a:t>
            </a:r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（核苷酸多态性）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5D0449-8076-4609-9BFF-E78885DC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41" y="3144123"/>
            <a:ext cx="5768737" cy="3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29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567192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1849485" cy="366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SweeD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SweeD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图依次为元宝黑鸡、白鸡、其他家鸡的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SweeD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指数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对于该方法，三个亚群的高选择信号区域表现在不同区域。其中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元宝黑鸡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与其他亚群相比，一号染色体信号强烈，而在二号染色体信号较弱；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元宝白鸡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则趋势相反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5424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全基因组选择性清除分析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群体遗传学相关计算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知识消费种群的需求演化 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061846-0BED-4231-BE5A-E1523DBE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00" y="2006919"/>
            <a:ext cx="4932232" cy="4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545" y="3567192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、注释结果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-&gt;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大部分的突变发生在了非编码区域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、基因密度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-&gt;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性别决定的染色体通常具有有限的遗传多样性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、四个分析方法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-&gt;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强选择信号不尽相同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3970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选择性清除分析结果 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-&gt; 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基因注释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ea typeface="方正小标宋简体" panose="02000000000000000000" pitchFamily="2" charset="-122"/>
              </a:rPr>
              <a:t>分析得到大致结论</a:t>
            </a:r>
            <a:endParaRPr lang="zh-CN" altLang="en-US" dirty="0"/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BE24CE30-82A4-4C4A-A44B-CDBD7C33A00F}"/>
              </a:ext>
            </a:extLst>
          </p:cNvPr>
          <p:cNvSpPr/>
          <p:nvPr/>
        </p:nvSpPr>
        <p:spPr>
          <a:xfrm>
            <a:off x="2996242" y="3196741"/>
            <a:ext cx="983411" cy="748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BA165E-3C70-4FCF-AAC9-9E1F82CE86BD}"/>
              </a:ext>
            </a:extLst>
          </p:cNvPr>
          <p:cNvSpPr/>
          <p:nvPr/>
        </p:nvSpPr>
        <p:spPr>
          <a:xfrm>
            <a:off x="1846779" y="4289603"/>
            <a:ext cx="420472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对黑、白羽元宝鸡的受选择区域分类讨论</a:t>
            </a:r>
          </a:p>
        </p:txBody>
      </p:sp>
    </p:spTree>
    <p:extLst>
      <p:ext uri="{BB962C8B-B14F-4D97-AF65-F5344CB8AC3E}">
        <p14:creationId xmlns:p14="http://schemas.microsoft.com/office/powerpoint/2010/main" val="147142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9592" y="4140474"/>
            <a:ext cx="1097281" cy="59113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选取 </a:t>
            </a:r>
            <a:r>
              <a:rPr lang="en-US" altLang="zh-CN" dirty="0"/>
              <a:t>FST</a:t>
            </a:r>
            <a:r>
              <a:rPr lang="zh-CN" altLang="en-US" dirty="0"/>
              <a:t>、</a:t>
            </a:r>
            <a:r>
              <a:rPr lang="en-US" altLang="zh-CN" dirty="0"/>
              <a:t>Pi</a:t>
            </a:r>
            <a:r>
              <a:rPr lang="zh-CN" altLang="en-US" dirty="0"/>
              <a:t>、</a:t>
            </a:r>
            <a:r>
              <a:rPr lang="en-US" altLang="zh-CN" dirty="0"/>
              <a:t>LSBL</a:t>
            </a:r>
            <a:r>
              <a:rPr lang="zh-CN" altLang="en-US" dirty="0"/>
              <a:t>、</a:t>
            </a:r>
            <a:r>
              <a:rPr lang="en-US" altLang="zh-CN" dirty="0" err="1"/>
              <a:t>SweeD</a:t>
            </a:r>
            <a:r>
              <a:rPr lang="zh-CN" altLang="en-US" dirty="0"/>
              <a:t>分析中的前</a:t>
            </a:r>
            <a:r>
              <a:rPr lang="en-US" altLang="zh-CN" dirty="0"/>
              <a:t>1%</a:t>
            </a:r>
            <a:r>
              <a:rPr lang="zh-CN" altLang="en-US" dirty="0"/>
              <a:t>的值所相对应的基因组区域为候选的选择性清除的基因座位，通过</a:t>
            </a:r>
            <a:r>
              <a:rPr lang="en-US" altLang="zh-CN" dirty="0"/>
              <a:t>ensemble</a:t>
            </a:r>
            <a:r>
              <a:rPr lang="zh-CN" altLang="en-US" dirty="0"/>
              <a:t>、</a:t>
            </a:r>
            <a:r>
              <a:rPr lang="en-US" altLang="zh-CN" dirty="0"/>
              <a:t>Galaxy</a:t>
            </a:r>
            <a:r>
              <a:rPr lang="zh-CN" altLang="en-US" dirty="0"/>
              <a:t>、</a:t>
            </a:r>
            <a:r>
              <a:rPr lang="en-US" altLang="zh-CN" dirty="0"/>
              <a:t>David</a:t>
            </a:r>
            <a:r>
              <a:rPr lang="zh-CN" altLang="en-US" dirty="0"/>
              <a:t>数据库的变异预测数据库</a:t>
            </a:r>
            <a:r>
              <a:rPr lang="en-US" altLang="zh-CN" dirty="0"/>
              <a:t>Variant Effect Predictor </a:t>
            </a:r>
            <a:r>
              <a:rPr lang="zh-CN" altLang="en-US" dirty="0"/>
              <a:t>进行注释。</a:t>
            </a:r>
            <a:endParaRPr lang="en-US" altLang="zh-CN"/>
          </a:p>
          <a:p>
            <a:r>
              <a:rPr lang="zh-CN" altLang="en-US"/>
              <a:t>获得</a:t>
            </a:r>
            <a:r>
              <a:rPr lang="zh-CN" altLang="en-US" dirty="0"/>
              <a:t>的蛋白质编码基因利用 </a:t>
            </a:r>
            <a:r>
              <a:rPr lang="en-US" altLang="zh-CN" dirty="0"/>
              <a:t>g: Profiler </a:t>
            </a:r>
            <a:r>
              <a:rPr lang="zh-CN" altLang="en-US" dirty="0"/>
              <a:t>进行功能注释，获得富集显著的 </a:t>
            </a:r>
            <a:r>
              <a:rPr lang="en-US" altLang="zh-CN" dirty="0"/>
              <a:t>GO</a:t>
            </a:r>
            <a:r>
              <a:rPr lang="zh-CN" altLang="en-US" dirty="0"/>
              <a:t>、</a:t>
            </a:r>
            <a:r>
              <a:rPr lang="en-US" altLang="zh-CN" dirty="0"/>
              <a:t>KEGG </a:t>
            </a:r>
            <a:r>
              <a:rPr lang="zh-CN" altLang="en-US" dirty="0"/>
              <a:t>和 </a:t>
            </a:r>
            <a:r>
              <a:rPr lang="en-US" altLang="zh-CN" dirty="0"/>
              <a:t>HP </a:t>
            </a:r>
            <a:r>
              <a:rPr lang="zh-CN" altLang="en-US" dirty="0"/>
              <a:t>功能通路。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正选择基因的注释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105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TOP 1% </a:t>
            </a:r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基因注释 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</p:spTree>
    <p:extLst>
      <p:ext uri="{BB962C8B-B14F-4D97-AF65-F5344CB8AC3E}">
        <p14:creationId xmlns:p14="http://schemas.microsoft.com/office/powerpoint/2010/main" val="1686742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4847350"/>
            <a:ext cx="1097281" cy="350292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图书馆信息生态系统的构建要尽量使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重合，从而真正体现知识服务就是知识需求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图书馆信息生态系统解析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知识消费种群的需求演化 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</p:spTree>
    <p:extLst>
      <p:ext uri="{BB962C8B-B14F-4D97-AF65-F5344CB8AC3E}">
        <p14:creationId xmlns:p14="http://schemas.microsoft.com/office/powerpoint/2010/main" val="333525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21131" y="93328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0" y="2695043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140628" y="3235168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建设与管理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140628" y="17923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系统解析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140628" y="2273302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机理研究 </a:t>
            </a:r>
          </a:p>
        </p:txBody>
      </p:sp>
      <p:sp>
        <p:nvSpPr>
          <p:cNvPr id="11" name="Text Box 246"/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主体研究 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140628" y="3716103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绪论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486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基于知识服务的图书馆信息生态主体研究 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信息生态主体结构关系 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91160" y="5149294"/>
            <a:ext cx="17363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信息种群个体数量表示图</a:t>
            </a:r>
          </a:p>
        </p:txBody>
      </p:sp>
      <p:sp>
        <p:nvSpPr>
          <p:cNvPr id="41" name="矩形 40"/>
          <p:cNvSpPr/>
          <p:nvPr/>
        </p:nvSpPr>
        <p:spPr>
          <a:xfrm>
            <a:off x="6240965" y="5130214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信息种群个体知识量表示图</a:t>
            </a:r>
          </a:p>
        </p:txBody>
      </p:sp>
      <p:sp>
        <p:nvSpPr>
          <p:cNvPr id="6" name="等腰三角形 5"/>
          <p:cNvSpPr/>
          <p:nvPr/>
        </p:nvSpPr>
        <p:spPr>
          <a:xfrm>
            <a:off x="2529748" y="2162332"/>
            <a:ext cx="2659196" cy="2941276"/>
          </a:xfrm>
          <a:prstGeom prst="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flipH="1" flipV="1">
            <a:off x="5850085" y="2162332"/>
            <a:ext cx="2659196" cy="2941276"/>
          </a:xfrm>
          <a:prstGeom prst="triangl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2682240" y="4754880"/>
            <a:ext cx="46532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835275" y="4434840"/>
            <a:ext cx="46526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87040" y="4152900"/>
            <a:ext cx="4612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789654" y="2396412"/>
            <a:ext cx="45555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672840" y="2632632"/>
            <a:ext cx="46075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4683214" y="2280429"/>
            <a:ext cx="1050414" cy="2590363"/>
            <a:chOff x="4894415" y="2280429"/>
            <a:chExt cx="1050414" cy="2590363"/>
          </a:xfrm>
        </p:grpSpPr>
        <p:sp>
          <p:nvSpPr>
            <p:cNvPr id="21" name="矩形: 圆角 20"/>
            <p:cNvSpPr/>
            <p:nvPr/>
          </p:nvSpPr>
          <p:spPr>
            <a:xfrm>
              <a:off x="4894415" y="4669305"/>
              <a:ext cx="1049563" cy="179067"/>
            </a:xfrm>
            <a:prstGeom prst="roundRect">
              <a:avLst>
                <a:gd name="adj" fmla="val 50000"/>
              </a:avLst>
            </a:prstGeom>
            <a:solidFill>
              <a:srgbClr val="F1F1F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070386" y="4655348"/>
              <a:ext cx="69762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信息生产者</a:t>
              </a: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4894415" y="4348061"/>
              <a:ext cx="1049563" cy="179067"/>
            </a:xfrm>
            <a:prstGeom prst="roundRect">
              <a:avLst>
                <a:gd name="adj" fmla="val 50000"/>
              </a:avLst>
            </a:prstGeom>
            <a:solidFill>
              <a:srgbClr val="F1F1F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967791" y="4334104"/>
              <a:ext cx="90281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一级信息消费者</a:t>
              </a:r>
            </a:p>
          </p:txBody>
        </p:sp>
        <p:sp>
          <p:nvSpPr>
            <p:cNvPr id="63" name="矩形: 圆角 62"/>
            <p:cNvSpPr/>
            <p:nvPr/>
          </p:nvSpPr>
          <p:spPr>
            <a:xfrm>
              <a:off x="4894415" y="4061272"/>
              <a:ext cx="1049563" cy="179067"/>
            </a:xfrm>
            <a:prstGeom prst="roundRect">
              <a:avLst>
                <a:gd name="adj" fmla="val 50000"/>
              </a:avLst>
            </a:prstGeom>
            <a:solidFill>
              <a:srgbClr val="F1F1F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4967791" y="4047315"/>
              <a:ext cx="90281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二级信息消费者</a:t>
              </a:r>
            </a:p>
          </p:txBody>
        </p:sp>
        <p:sp>
          <p:nvSpPr>
            <p:cNvPr id="65" name="矩形: 圆角 64"/>
            <p:cNvSpPr/>
            <p:nvPr/>
          </p:nvSpPr>
          <p:spPr>
            <a:xfrm>
              <a:off x="4895266" y="2294386"/>
              <a:ext cx="1049563" cy="179067"/>
            </a:xfrm>
            <a:prstGeom prst="roundRect">
              <a:avLst>
                <a:gd name="adj" fmla="val 50000"/>
              </a:avLst>
            </a:prstGeom>
            <a:solidFill>
              <a:srgbClr val="F1F1F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4968642" y="2280429"/>
              <a:ext cx="90281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N</a:t>
              </a:r>
              <a:r>
                <a:rPr lang="zh-CN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级信息消费者</a:t>
              </a:r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2141220" y="2162332"/>
            <a:ext cx="0" cy="29412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1699095" y="4903740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/>
              <a:t>信息   </a:t>
            </a:r>
            <a:r>
              <a:rPr lang="en-US" altLang="zh-CN" dirty="0"/>
              <a:t>/  </a:t>
            </a:r>
            <a:r>
              <a:rPr lang="zh-CN" altLang="en-US" dirty="0"/>
              <a:t>低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699095" y="2267279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/>
              <a:t>知识   </a:t>
            </a:r>
            <a:r>
              <a:rPr lang="en-US" altLang="zh-CN" dirty="0"/>
              <a:t>/  </a:t>
            </a:r>
            <a:r>
              <a:rPr lang="zh-CN" altLang="en-US" dirty="0"/>
              <a:t>高</a:t>
            </a:r>
          </a:p>
        </p:txBody>
      </p:sp>
      <p:cxnSp>
        <p:nvCxnSpPr>
          <p:cNvPr id="88" name="直接箭头连接符 87"/>
          <p:cNvCxnSpPr/>
          <p:nvPr/>
        </p:nvCxnSpPr>
        <p:spPr>
          <a:xfrm>
            <a:off x="2378321" y="2541270"/>
            <a:ext cx="0" cy="230710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221842" y="3417527"/>
            <a:ext cx="248189" cy="430887"/>
          </a:xfrm>
          <a:prstGeom prst="rect">
            <a:avLst/>
          </a:prstGeom>
          <a:solidFill>
            <a:srgbClr val="F1F1F2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价值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1252323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、家鸡驯化历史不明确：至今对于家鸡的起源仍存在争论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、羽色调控机制复杂：家禽的色素调控机制与哺乳动物存在差异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、样本缺乏代表性：目前国内研究的多为商品鸡，变异丢失，难以探究毛色的驯化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传统遗传学难以探究，新技术带来突破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毛色研究进展缓慢 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00BD6E-FAB7-46B4-B9D3-A9E0BE54DB57}"/>
              </a:ext>
            </a:extLst>
          </p:cNvPr>
          <p:cNvSpPr/>
          <p:nvPr/>
        </p:nvSpPr>
        <p:spPr>
          <a:xfrm>
            <a:off x="1846779" y="3728403"/>
            <a:ext cx="639250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、驯化历史明确：元宝鸡人工驯化起始于唐代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、外貌特征：腿短身矮，小腿约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厘米左右，分为黑白两种羽色。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805E3D-72A2-4E2F-8FAC-17EDE32FD04A}"/>
              </a:ext>
            </a:extLst>
          </p:cNvPr>
          <p:cNvSpPr/>
          <p:nvPr/>
        </p:nvSpPr>
        <p:spPr>
          <a:xfrm>
            <a:off x="1846779" y="3286499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元宝鸡的优异生物学特性 </a:t>
            </a:r>
          </a:p>
        </p:txBody>
      </p:sp>
      <p:sp>
        <p:nvSpPr>
          <p:cNvPr id="25" name="Line 34">
            <a:extLst>
              <a:ext uri="{FF2B5EF4-FFF2-40B4-BE49-F238E27FC236}">
                <a16:creationId xmlns:a16="http://schemas.microsoft.com/office/drawing/2014/main" id="{F940473E-6B87-4D5E-B9AF-97E6A5414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2691" y="3655831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ED5708-8BFC-4C96-B984-C9D0F44CB6DF}"/>
              </a:ext>
            </a:extLst>
          </p:cNvPr>
          <p:cNvSpPr txBox="1"/>
          <p:nvPr/>
        </p:nvSpPr>
        <p:spPr>
          <a:xfrm>
            <a:off x="1578542" y="4772995"/>
            <a:ext cx="711788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因此我们采用群体遗传学和比较基因组学的结合的技术，探究群体在演化动力的影响下，等位基因的分布和改变，基于</a:t>
            </a:r>
            <a:r>
              <a:rPr lang="en-US" altLang="zh-CN" b="1" dirty="0"/>
              <a:t>NGS</a:t>
            </a:r>
            <a:r>
              <a:rPr lang="zh-CN" altLang="en-US" b="1" dirty="0"/>
              <a:t>基因组图谱，对已知的基因特征比较以了解基因的功能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21131" y="93328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0" y="2695043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140628" y="3235168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建设与管理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140628" y="17923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系统解析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140628" y="2273302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机理研究 </a:t>
            </a:r>
          </a:p>
        </p:txBody>
      </p:sp>
      <p:sp>
        <p:nvSpPr>
          <p:cNvPr id="11" name="Text Box 246"/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主体研究 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140628" y="3716103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绪论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486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基于知识服务的图书馆信息生态主体研究 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知识生产种群的构建 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91798" y="2541270"/>
            <a:ext cx="806918" cy="683984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077662" y="2273302"/>
            <a:ext cx="3651415" cy="3651415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727650" y="3604558"/>
            <a:ext cx="988903" cy="988903"/>
            <a:chOff x="1727650" y="3626977"/>
            <a:chExt cx="988903" cy="988903"/>
          </a:xfrm>
        </p:grpSpPr>
        <p:sp>
          <p:nvSpPr>
            <p:cNvPr id="5" name="椭圆 4"/>
            <p:cNvSpPr/>
            <p:nvPr/>
          </p:nvSpPr>
          <p:spPr>
            <a:xfrm>
              <a:off x="1727650" y="3626977"/>
              <a:ext cx="988903" cy="988903"/>
            </a:xfrm>
            <a:prstGeom prst="ellipse">
              <a:avLst/>
            </a:prstGeom>
            <a:solidFill>
              <a:srgbClr val="006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847640" y="3905985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外界信息</a:t>
              </a:r>
              <a:endParaRPr lang="en-US" altLang="zh-CN" sz="1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生态系统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90186" y="3604558"/>
            <a:ext cx="988903" cy="988903"/>
            <a:chOff x="7090186" y="3626977"/>
            <a:chExt cx="988903" cy="988903"/>
          </a:xfrm>
        </p:grpSpPr>
        <p:sp>
          <p:nvSpPr>
            <p:cNvPr id="41" name="椭圆 40"/>
            <p:cNvSpPr/>
            <p:nvPr/>
          </p:nvSpPr>
          <p:spPr>
            <a:xfrm>
              <a:off x="7090186" y="3626977"/>
              <a:ext cx="988903" cy="988903"/>
            </a:xfrm>
            <a:prstGeom prst="ellipse">
              <a:avLst/>
            </a:prstGeom>
            <a:solidFill>
              <a:srgbClr val="4BC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139644" y="3905985"/>
              <a:ext cx="8899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图书馆信息</a:t>
              </a:r>
              <a:endParaRPr lang="en-US" altLang="zh-CN" sz="1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生态环境</a:t>
              </a:r>
            </a:p>
          </p:txBody>
        </p:sp>
      </p:grpSp>
      <p:sp>
        <p:nvSpPr>
          <p:cNvPr id="21" name="弧形 20"/>
          <p:cNvSpPr/>
          <p:nvPr/>
        </p:nvSpPr>
        <p:spPr>
          <a:xfrm>
            <a:off x="3966038" y="3061122"/>
            <a:ext cx="2075775" cy="2075775"/>
          </a:xfrm>
          <a:prstGeom prst="arc">
            <a:avLst>
              <a:gd name="adj1" fmla="val 17197600"/>
              <a:gd name="adj2" fmla="val 5145810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437833" y="3731761"/>
            <a:ext cx="791662" cy="765763"/>
            <a:chOff x="3453293" y="3489137"/>
            <a:chExt cx="791662" cy="765763"/>
          </a:xfrm>
        </p:grpSpPr>
        <p:sp>
          <p:nvSpPr>
            <p:cNvPr id="57" name="椭圆 56"/>
            <p:cNvSpPr/>
            <p:nvPr/>
          </p:nvSpPr>
          <p:spPr>
            <a:xfrm>
              <a:off x="3466243" y="3489137"/>
              <a:ext cx="765763" cy="7657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453293" y="3656574"/>
              <a:ext cx="79166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知识生</a:t>
              </a:r>
            </a:p>
            <a:p>
              <a:pPr algn="ctr"/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产种群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79129" y="4883143"/>
            <a:ext cx="791662" cy="765763"/>
            <a:chOff x="4494589" y="4867510"/>
            <a:chExt cx="791662" cy="765763"/>
          </a:xfrm>
        </p:grpSpPr>
        <p:sp>
          <p:nvSpPr>
            <p:cNvPr id="59" name="椭圆 58"/>
            <p:cNvSpPr/>
            <p:nvPr/>
          </p:nvSpPr>
          <p:spPr>
            <a:xfrm>
              <a:off x="4507539" y="4867510"/>
              <a:ext cx="765763" cy="7657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4494589" y="5119586"/>
              <a:ext cx="79166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92078" y="2549112"/>
            <a:ext cx="791662" cy="765763"/>
            <a:chOff x="4507538" y="2533479"/>
            <a:chExt cx="791662" cy="765763"/>
          </a:xfrm>
        </p:grpSpPr>
        <p:sp>
          <p:nvSpPr>
            <p:cNvPr id="63" name="椭圆 62"/>
            <p:cNvSpPr/>
            <p:nvPr/>
          </p:nvSpPr>
          <p:spPr>
            <a:xfrm>
              <a:off x="4520488" y="2533479"/>
              <a:ext cx="765763" cy="7657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4507538" y="2785555"/>
              <a:ext cx="79166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知识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743296" y="3807631"/>
            <a:ext cx="580524" cy="555795"/>
            <a:chOff x="3466243" y="3489137"/>
            <a:chExt cx="799833" cy="765763"/>
          </a:xfrm>
        </p:grpSpPr>
        <p:sp>
          <p:nvSpPr>
            <p:cNvPr id="67" name="椭圆 66"/>
            <p:cNvSpPr/>
            <p:nvPr/>
          </p:nvSpPr>
          <p:spPr>
            <a:xfrm>
              <a:off x="3466243" y="3489137"/>
              <a:ext cx="765763" cy="7657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68" name="矩形 67"/>
            <p:cNvSpPr/>
            <p:nvPr/>
          </p:nvSpPr>
          <p:spPr>
            <a:xfrm>
              <a:off x="3474414" y="3637207"/>
              <a:ext cx="7916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知识生</a:t>
              </a:r>
            </a:p>
            <a:p>
              <a:pPr algn="ctr"/>
              <a:r>
                <a:rPr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产种群</a:t>
              </a:r>
            </a:p>
          </p:txBody>
        </p:sp>
      </p:grpSp>
      <p:sp>
        <p:nvSpPr>
          <p:cNvPr id="71" name="弧形 70"/>
          <p:cNvSpPr/>
          <p:nvPr/>
        </p:nvSpPr>
        <p:spPr>
          <a:xfrm>
            <a:off x="3974491" y="3062815"/>
            <a:ext cx="2075775" cy="2075775"/>
          </a:xfrm>
          <a:prstGeom prst="arc">
            <a:avLst>
              <a:gd name="adj1" fmla="val 6994052"/>
              <a:gd name="adj2" fmla="val 940522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弧形 71"/>
          <p:cNvSpPr/>
          <p:nvPr/>
        </p:nvSpPr>
        <p:spPr>
          <a:xfrm>
            <a:off x="3973687" y="3061095"/>
            <a:ext cx="2075775" cy="2075775"/>
          </a:xfrm>
          <a:prstGeom prst="arc">
            <a:avLst>
              <a:gd name="adj1" fmla="val 11913005"/>
              <a:gd name="adj2" fmla="val 1454384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31869" y="4114616"/>
            <a:ext cx="114300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5484039" y="4583900"/>
            <a:ext cx="543222" cy="525451"/>
            <a:chOff x="4494589" y="4867510"/>
            <a:chExt cx="791662" cy="765763"/>
          </a:xfrm>
        </p:grpSpPr>
        <p:sp>
          <p:nvSpPr>
            <p:cNvPr id="75" name="椭圆 74"/>
            <p:cNvSpPr/>
            <p:nvPr/>
          </p:nvSpPr>
          <p:spPr>
            <a:xfrm>
              <a:off x="4507539" y="4867510"/>
              <a:ext cx="765763" cy="7657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76" name="矩形 75"/>
            <p:cNvSpPr/>
            <p:nvPr/>
          </p:nvSpPr>
          <p:spPr>
            <a:xfrm>
              <a:off x="4494589" y="5034949"/>
              <a:ext cx="791662" cy="448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信息服</a:t>
              </a:r>
              <a:endParaRPr lang="en-US" altLang="zh-CN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务种群</a:t>
              </a:r>
            </a:p>
          </p:txBody>
        </p:sp>
      </p:grpSp>
      <p:cxnSp>
        <p:nvCxnSpPr>
          <p:cNvPr id="77" name="直接箭头连接符 76"/>
          <p:cNvCxnSpPr/>
          <p:nvPr/>
        </p:nvCxnSpPr>
        <p:spPr>
          <a:xfrm>
            <a:off x="2835275" y="4098982"/>
            <a:ext cx="43624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6441440" y="4098798"/>
            <a:ext cx="5213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162113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21131" y="933283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0" y="3016286"/>
            <a:ext cx="1098716" cy="683984"/>
            <a:chOff x="0" y="2541270"/>
            <a:chExt cx="1098716" cy="683984"/>
          </a:xfrm>
        </p:grpSpPr>
        <p:sp>
          <p:nvSpPr>
            <p:cNvPr id="22" name="矩形 21"/>
            <p:cNvSpPr/>
            <p:nvPr/>
          </p:nvSpPr>
          <p:spPr>
            <a:xfrm>
              <a:off x="0" y="2695043"/>
              <a:ext cx="1097281" cy="364604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91798" y="2541270"/>
              <a:ext cx="806918" cy="683984"/>
            </a:xfrm>
            <a:prstGeom prst="rect">
              <a:avLst/>
            </a:prstGeom>
            <a:blipFill dpi="0" rotWithShape="1">
              <a:blip r:embed="rId3">
                <a:alphaModFix amt="8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140628" y="3235168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建设与管理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140628" y="17923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系统解析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140628" y="2273302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机理研究 </a:t>
            </a:r>
          </a:p>
        </p:txBody>
      </p:sp>
      <p:sp>
        <p:nvSpPr>
          <p:cNvPr id="11" name="Text Box 246"/>
          <p:cNvSpPr txBox="1">
            <a:spLocks noChangeArrowheads="1"/>
          </p:cNvSpPr>
          <p:nvPr/>
        </p:nvSpPr>
        <p:spPr bwMode="gray">
          <a:xfrm>
            <a:off x="140628" y="2754235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0" hangingPunct="0">
              <a:defRPr sz="100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主体研究 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140628" y="3716103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绪论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环境因子的限制作用、耐性范围、主次作用及综合作用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基于知识服务的图书馆信息生态系统的建设与管理</a:t>
            </a:r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信息生态主体与信息环境的关系 </a:t>
            </a:r>
            <a:endParaRPr lang="zh-CN" altLang="en-US" dirty="0">
              <a:solidFill>
                <a:srgbClr val="0021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844561" y="275521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信息文化</a:t>
            </a:r>
          </a:p>
        </p:txBody>
      </p:sp>
      <p:sp>
        <p:nvSpPr>
          <p:cNvPr id="79" name="矩形 78"/>
          <p:cNvSpPr/>
          <p:nvPr/>
        </p:nvSpPr>
        <p:spPr>
          <a:xfrm>
            <a:off x="2430983" y="3343535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信息政策与法律</a:t>
            </a:r>
          </a:p>
        </p:txBody>
      </p:sp>
      <p:sp>
        <p:nvSpPr>
          <p:cNvPr id="80" name="矩形 79"/>
          <p:cNvSpPr/>
          <p:nvPr/>
        </p:nvSpPr>
        <p:spPr>
          <a:xfrm>
            <a:off x="2246612" y="401696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信息基础设施</a:t>
            </a:r>
          </a:p>
        </p:txBody>
      </p:sp>
      <p:sp>
        <p:nvSpPr>
          <p:cNvPr id="81" name="矩形 80"/>
          <p:cNvSpPr/>
          <p:nvPr/>
        </p:nvSpPr>
        <p:spPr>
          <a:xfrm>
            <a:off x="2430983" y="469039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信息技术</a:t>
            </a:r>
          </a:p>
        </p:txBody>
      </p:sp>
      <p:sp>
        <p:nvSpPr>
          <p:cNvPr id="82" name="矩形 81"/>
          <p:cNvSpPr/>
          <p:nvPr/>
        </p:nvSpPr>
        <p:spPr>
          <a:xfrm>
            <a:off x="2844561" y="52787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信息伦理</a:t>
            </a:r>
          </a:p>
        </p:txBody>
      </p:sp>
      <p:sp>
        <p:nvSpPr>
          <p:cNvPr id="83" name="弧形 82"/>
          <p:cNvSpPr/>
          <p:nvPr/>
        </p:nvSpPr>
        <p:spPr>
          <a:xfrm>
            <a:off x="2010296" y="2519523"/>
            <a:ext cx="3271882" cy="3271882"/>
          </a:xfrm>
          <a:prstGeom prst="arc">
            <a:avLst>
              <a:gd name="adj1" fmla="val 709551"/>
              <a:gd name="adj2" fmla="val 20798557"/>
            </a:avLst>
          </a:prstGeom>
          <a:noFill/>
          <a:ln w="9525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1756205" y="3929930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1940576" y="3256499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1940576" y="4603359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2354154" y="2668183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2354154" y="5191675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6314370" y="2755219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信息生产者</a:t>
            </a:r>
            <a:endParaRPr lang="zh-CN" altLang="en-US" sz="1400" dirty="0">
              <a:solidFill>
                <a:srgbClr val="0021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727948" y="3343535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信息组织者</a:t>
            </a:r>
          </a:p>
        </p:txBody>
      </p:sp>
      <p:sp>
        <p:nvSpPr>
          <p:cNvPr id="91" name="矩形 90"/>
          <p:cNvSpPr/>
          <p:nvPr/>
        </p:nvSpPr>
        <p:spPr>
          <a:xfrm>
            <a:off x="6912319" y="4016966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信息分解者</a:t>
            </a:r>
            <a:endParaRPr lang="zh-CN" altLang="en-US" sz="1400" dirty="0">
              <a:solidFill>
                <a:srgbClr val="0021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727948" y="4690395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知识生产者</a:t>
            </a:r>
            <a:endParaRPr lang="zh-CN" altLang="en-US" sz="1400" dirty="0">
              <a:solidFill>
                <a:srgbClr val="0021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314370" y="5278711"/>
            <a:ext cx="1082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400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知识消费者</a:t>
            </a:r>
          </a:p>
        </p:txBody>
      </p:sp>
      <p:sp>
        <p:nvSpPr>
          <p:cNvPr id="94" name="弧形 93"/>
          <p:cNvSpPr/>
          <p:nvPr/>
        </p:nvSpPr>
        <p:spPr>
          <a:xfrm flipH="1">
            <a:off x="4959102" y="2519523"/>
            <a:ext cx="3271882" cy="3271882"/>
          </a:xfrm>
          <a:prstGeom prst="arc">
            <a:avLst>
              <a:gd name="adj1" fmla="val 687009"/>
              <a:gd name="adj2" fmla="val 20813094"/>
            </a:avLst>
          </a:prstGeom>
          <a:noFill/>
          <a:ln w="9525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椭圆 94"/>
          <p:cNvSpPr/>
          <p:nvPr/>
        </p:nvSpPr>
        <p:spPr>
          <a:xfrm flipH="1">
            <a:off x="8034005" y="3929930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flipH="1">
            <a:off x="7849634" y="3256499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flipH="1">
            <a:off x="7849634" y="4603359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flipH="1">
            <a:off x="7436056" y="2668183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flipH="1">
            <a:off x="7436056" y="5191675"/>
            <a:ext cx="451070" cy="451070"/>
          </a:xfrm>
          <a:prstGeom prst="ellipse">
            <a:avLst/>
          </a:prstGeom>
          <a:solidFill>
            <a:schemeClr val="bg1"/>
          </a:solidFill>
          <a:ln w="6350">
            <a:solidFill>
              <a:srgbClr val="002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4403693" y="3438517"/>
            <a:ext cx="1433895" cy="1433895"/>
          </a:xfrm>
          <a:prstGeom prst="ellipse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732588" y="3804592"/>
            <a:ext cx="800219" cy="701745"/>
            <a:chOff x="4720531" y="3789203"/>
            <a:chExt cx="800219" cy="701745"/>
          </a:xfrm>
        </p:grpSpPr>
        <p:sp>
          <p:nvSpPr>
            <p:cNvPr id="75" name="矩形 74"/>
            <p:cNvSpPr/>
            <p:nvPr/>
          </p:nvSpPr>
          <p:spPr>
            <a:xfrm>
              <a:off x="4720531" y="3789203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相互影响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4720531" y="4213949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协同发展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84057" y="4034117"/>
            <a:ext cx="1179941" cy="83817"/>
            <a:chOff x="4572000" y="3989070"/>
            <a:chExt cx="1179941" cy="8381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572000" y="4072887"/>
              <a:ext cx="1178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5670661" y="3989070"/>
              <a:ext cx="81280" cy="838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 flipH="1" flipV="1">
            <a:off x="4584057" y="4192994"/>
            <a:ext cx="1179941" cy="83817"/>
            <a:chOff x="4572000" y="3989070"/>
            <a:chExt cx="1179941" cy="83817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4572000" y="4072887"/>
              <a:ext cx="11785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5670661" y="3989070"/>
              <a:ext cx="81280" cy="838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7552186" y="2796540"/>
            <a:ext cx="218810" cy="194356"/>
            <a:chOff x="7562477" y="2817808"/>
            <a:chExt cx="228974" cy="203384"/>
          </a:xfrm>
          <a:solidFill>
            <a:srgbClr val="002147"/>
          </a:solidFill>
        </p:grpSpPr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7562477" y="2817808"/>
              <a:ext cx="202944" cy="177354"/>
            </a:xfrm>
            <a:custGeom>
              <a:avLst/>
              <a:gdLst>
                <a:gd name="T0" fmla="*/ 1863 w 3277"/>
                <a:gd name="T1" fmla="*/ 2862 h 2862"/>
                <a:gd name="T2" fmla="*/ 98 w 3277"/>
                <a:gd name="T3" fmla="*/ 2862 h 2862"/>
                <a:gd name="T4" fmla="*/ 29 w 3277"/>
                <a:gd name="T5" fmla="*/ 2833 h 2862"/>
                <a:gd name="T6" fmla="*/ 0 w 3277"/>
                <a:gd name="T7" fmla="*/ 2764 h 2862"/>
                <a:gd name="T8" fmla="*/ 0 w 3277"/>
                <a:gd name="T9" fmla="*/ 98 h 2862"/>
                <a:gd name="T10" fmla="*/ 29 w 3277"/>
                <a:gd name="T11" fmla="*/ 29 h 2862"/>
                <a:gd name="T12" fmla="*/ 98 w 3277"/>
                <a:gd name="T13" fmla="*/ 0 h 2862"/>
                <a:gd name="T14" fmla="*/ 924 w 3277"/>
                <a:gd name="T15" fmla="*/ 0 h 2862"/>
                <a:gd name="T16" fmla="*/ 1022 w 3277"/>
                <a:gd name="T17" fmla="*/ 98 h 2862"/>
                <a:gd name="T18" fmla="*/ 1022 w 3277"/>
                <a:gd name="T19" fmla="*/ 532 h 2862"/>
                <a:gd name="T20" fmla="*/ 2061 w 3277"/>
                <a:gd name="T21" fmla="*/ 532 h 2862"/>
                <a:gd name="T22" fmla="*/ 2130 w 3277"/>
                <a:gd name="T23" fmla="*/ 561 h 2862"/>
                <a:gd name="T24" fmla="*/ 2158 w 3277"/>
                <a:gd name="T25" fmla="*/ 630 h 2862"/>
                <a:gd name="T26" fmla="*/ 2158 w 3277"/>
                <a:gd name="T27" fmla="*/ 888 h 2862"/>
                <a:gd name="T28" fmla="*/ 3177 w 3277"/>
                <a:gd name="T29" fmla="*/ 888 h 2862"/>
                <a:gd name="T30" fmla="*/ 3246 w 3277"/>
                <a:gd name="T31" fmla="*/ 917 h 2862"/>
                <a:gd name="T32" fmla="*/ 3275 w 3277"/>
                <a:gd name="T33" fmla="*/ 986 h 2862"/>
                <a:gd name="T34" fmla="*/ 3275 w 3277"/>
                <a:gd name="T35" fmla="*/ 1342 h 2862"/>
                <a:gd name="T36" fmla="*/ 3228 w 3277"/>
                <a:gd name="T37" fmla="*/ 1431 h 2862"/>
                <a:gd name="T38" fmla="*/ 3127 w 3277"/>
                <a:gd name="T39" fmla="*/ 1431 h 2862"/>
                <a:gd name="T40" fmla="*/ 3080 w 3277"/>
                <a:gd name="T41" fmla="*/ 1342 h 2862"/>
                <a:gd name="T42" fmla="*/ 3080 w 3277"/>
                <a:gd name="T43" fmla="*/ 1084 h 2862"/>
                <a:gd name="T44" fmla="*/ 2061 w 3277"/>
                <a:gd name="T45" fmla="*/ 1084 h 2862"/>
                <a:gd name="T46" fmla="*/ 1992 w 3277"/>
                <a:gd name="T47" fmla="*/ 1055 h 2862"/>
                <a:gd name="T48" fmla="*/ 1963 w 3277"/>
                <a:gd name="T49" fmla="*/ 986 h 2862"/>
                <a:gd name="T50" fmla="*/ 1963 w 3277"/>
                <a:gd name="T51" fmla="*/ 728 h 2862"/>
                <a:gd name="T52" fmla="*/ 924 w 3277"/>
                <a:gd name="T53" fmla="*/ 728 h 2862"/>
                <a:gd name="T54" fmla="*/ 827 w 3277"/>
                <a:gd name="T55" fmla="*/ 630 h 2862"/>
                <a:gd name="T56" fmla="*/ 827 w 3277"/>
                <a:gd name="T57" fmla="*/ 196 h 2862"/>
                <a:gd name="T58" fmla="*/ 195 w 3277"/>
                <a:gd name="T59" fmla="*/ 196 h 2862"/>
                <a:gd name="T60" fmla="*/ 195 w 3277"/>
                <a:gd name="T61" fmla="*/ 2666 h 2862"/>
                <a:gd name="T62" fmla="*/ 1863 w 3277"/>
                <a:gd name="T63" fmla="*/ 2666 h 2862"/>
                <a:gd name="T64" fmla="*/ 1955 w 3277"/>
                <a:gd name="T65" fmla="*/ 2764 h 2862"/>
                <a:gd name="T66" fmla="*/ 1863 w 3277"/>
                <a:gd name="T67" fmla="*/ 2862 h 2862"/>
                <a:gd name="T68" fmla="*/ 1863 w 3277"/>
                <a:gd name="T69" fmla="*/ 2862 h 2862"/>
                <a:gd name="T70" fmla="*/ 1863 w 3277"/>
                <a:gd name="T71" fmla="*/ 2862 h 2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77" h="2862">
                  <a:moveTo>
                    <a:pt x="1863" y="2862"/>
                  </a:moveTo>
                  <a:cubicBezTo>
                    <a:pt x="98" y="2862"/>
                    <a:pt x="98" y="2862"/>
                    <a:pt x="98" y="2862"/>
                  </a:cubicBezTo>
                  <a:cubicBezTo>
                    <a:pt x="72" y="2862"/>
                    <a:pt x="47" y="2851"/>
                    <a:pt x="29" y="2833"/>
                  </a:cubicBezTo>
                  <a:cubicBezTo>
                    <a:pt x="10" y="2815"/>
                    <a:pt x="0" y="2790"/>
                    <a:pt x="0" y="27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72"/>
                    <a:pt x="10" y="47"/>
                    <a:pt x="29" y="29"/>
                  </a:cubicBezTo>
                  <a:cubicBezTo>
                    <a:pt x="47" y="11"/>
                    <a:pt x="72" y="0"/>
                    <a:pt x="9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978" y="0"/>
                    <a:pt x="1022" y="44"/>
                    <a:pt x="1022" y="98"/>
                  </a:cubicBezTo>
                  <a:cubicBezTo>
                    <a:pt x="1022" y="532"/>
                    <a:pt x="1022" y="532"/>
                    <a:pt x="1022" y="532"/>
                  </a:cubicBezTo>
                  <a:cubicBezTo>
                    <a:pt x="2061" y="532"/>
                    <a:pt x="2061" y="532"/>
                    <a:pt x="2061" y="532"/>
                  </a:cubicBezTo>
                  <a:cubicBezTo>
                    <a:pt x="2086" y="532"/>
                    <a:pt x="2111" y="543"/>
                    <a:pt x="2130" y="561"/>
                  </a:cubicBezTo>
                  <a:cubicBezTo>
                    <a:pt x="2148" y="579"/>
                    <a:pt x="2158" y="604"/>
                    <a:pt x="2158" y="630"/>
                  </a:cubicBezTo>
                  <a:cubicBezTo>
                    <a:pt x="2158" y="888"/>
                    <a:pt x="2158" y="888"/>
                    <a:pt x="2158" y="888"/>
                  </a:cubicBezTo>
                  <a:cubicBezTo>
                    <a:pt x="3177" y="888"/>
                    <a:pt x="3177" y="888"/>
                    <a:pt x="3177" y="888"/>
                  </a:cubicBezTo>
                  <a:cubicBezTo>
                    <a:pt x="3203" y="888"/>
                    <a:pt x="3228" y="899"/>
                    <a:pt x="3246" y="917"/>
                  </a:cubicBezTo>
                  <a:cubicBezTo>
                    <a:pt x="3265" y="935"/>
                    <a:pt x="3275" y="960"/>
                    <a:pt x="3275" y="986"/>
                  </a:cubicBezTo>
                  <a:cubicBezTo>
                    <a:pt x="3275" y="1342"/>
                    <a:pt x="3275" y="1342"/>
                    <a:pt x="3275" y="1342"/>
                  </a:cubicBezTo>
                  <a:cubicBezTo>
                    <a:pt x="3277" y="1378"/>
                    <a:pt x="3259" y="1413"/>
                    <a:pt x="3228" y="1431"/>
                  </a:cubicBezTo>
                  <a:cubicBezTo>
                    <a:pt x="3197" y="1450"/>
                    <a:pt x="3158" y="1450"/>
                    <a:pt x="3127" y="1431"/>
                  </a:cubicBezTo>
                  <a:cubicBezTo>
                    <a:pt x="3096" y="1413"/>
                    <a:pt x="3078" y="1378"/>
                    <a:pt x="3080" y="1342"/>
                  </a:cubicBezTo>
                  <a:cubicBezTo>
                    <a:pt x="3080" y="1084"/>
                    <a:pt x="3080" y="1084"/>
                    <a:pt x="3080" y="1084"/>
                  </a:cubicBezTo>
                  <a:cubicBezTo>
                    <a:pt x="2061" y="1084"/>
                    <a:pt x="2061" y="1084"/>
                    <a:pt x="2061" y="1084"/>
                  </a:cubicBezTo>
                  <a:cubicBezTo>
                    <a:pt x="2035" y="1084"/>
                    <a:pt x="2010" y="1074"/>
                    <a:pt x="1992" y="1055"/>
                  </a:cubicBezTo>
                  <a:cubicBezTo>
                    <a:pt x="1973" y="1037"/>
                    <a:pt x="1963" y="1012"/>
                    <a:pt x="1963" y="986"/>
                  </a:cubicBezTo>
                  <a:cubicBezTo>
                    <a:pt x="1963" y="728"/>
                    <a:pt x="1963" y="728"/>
                    <a:pt x="1963" y="728"/>
                  </a:cubicBezTo>
                  <a:cubicBezTo>
                    <a:pt x="924" y="728"/>
                    <a:pt x="924" y="728"/>
                    <a:pt x="924" y="728"/>
                  </a:cubicBezTo>
                  <a:cubicBezTo>
                    <a:pt x="870" y="728"/>
                    <a:pt x="827" y="684"/>
                    <a:pt x="827" y="630"/>
                  </a:cubicBezTo>
                  <a:cubicBezTo>
                    <a:pt x="827" y="196"/>
                    <a:pt x="827" y="196"/>
                    <a:pt x="827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2666"/>
                    <a:pt x="195" y="2666"/>
                    <a:pt x="195" y="2666"/>
                  </a:cubicBezTo>
                  <a:cubicBezTo>
                    <a:pt x="1863" y="2666"/>
                    <a:pt x="1863" y="2666"/>
                    <a:pt x="1863" y="2666"/>
                  </a:cubicBezTo>
                  <a:cubicBezTo>
                    <a:pt x="1914" y="2669"/>
                    <a:pt x="1955" y="2712"/>
                    <a:pt x="1955" y="2764"/>
                  </a:cubicBezTo>
                  <a:cubicBezTo>
                    <a:pt x="1955" y="2816"/>
                    <a:pt x="1914" y="2859"/>
                    <a:pt x="1863" y="2862"/>
                  </a:cubicBezTo>
                  <a:close/>
                  <a:moveTo>
                    <a:pt x="1863" y="2862"/>
                  </a:moveTo>
                  <a:cubicBezTo>
                    <a:pt x="1863" y="2862"/>
                    <a:pt x="1863" y="2862"/>
                    <a:pt x="1863" y="28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"/>
            <p:cNvSpPr>
              <a:spLocks noEditPoints="1"/>
            </p:cNvSpPr>
            <p:nvPr/>
          </p:nvSpPr>
          <p:spPr bwMode="auto">
            <a:xfrm>
              <a:off x="7588948" y="2913103"/>
              <a:ext cx="202503" cy="108089"/>
            </a:xfrm>
            <a:custGeom>
              <a:avLst/>
              <a:gdLst>
                <a:gd name="T0" fmla="*/ 825 w 3272"/>
                <a:gd name="T1" fmla="*/ 340 h 1741"/>
                <a:gd name="T2" fmla="*/ 962 w 3272"/>
                <a:gd name="T3" fmla="*/ 594 h 1741"/>
                <a:gd name="T4" fmla="*/ 708 w 3272"/>
                <a:gd name="T5" fmla="*/ 731 h 1741"/>
                <a:gd name="T6" fmla="*/ 571 w 3272"/>
                <a:gd name="T7" fmla="*/ 477 h 1741"/>
                <a:gd name="T8" fmla="*/ 137 w 3272"/>
                <a:gd name="T9" fmla="*/ 340 h 1741"/>
                <a:gd name="T10" fmla="*/ 391 w 3272"/>
                <a:gd name="T11" fmla="*/ 477 h 1741"/>
                <a:gd name="T12" fmla="*/ 254 w 3272"/>
                <a:gd name="T13" fmla="*/ 731 h 1741"/>
                <a:gd name="T14" fmla="*/ 0 w 3272"/>
                <a:gd name="T15" fmla="*/ 594 h 1741"/>
                <a:gd name="T16" fmla="*/ 137 w 3272"/>
                <a:gd name="T17" fmla="*/ 340 h 1741"/>
                <a:gd name="T18" fmla="*/ 3051 w 3272"/>
                <a:gd name="T19" fmla="*/ 628 h 1741"/>
                <a:gd name="T20" fmla="*/ 3080 w 3272"/>
                <a:gd name="T21" fmla="*/ 430 h 1741"/>
                <a:gd name="T22" fmla="*/ 2885 w 3272"/>
                <a:gd name="T23" fmla="*/ 158 h 1741"/>
                <a:gd name="T24" fmla="*/ 2679 w 3272"/>
                <a:gd name="T25" fmla="*/ 227 h 1741"/>
                <a:gd name="T26" fmla="*/ 2582 w 3272"/>
                <a:gd name="T27" fmla="*/ 68 h 1741"/>
                <a:gd name="T28" fmla="*/ 2256 w 3272"/>
                <a:gd name="T29" fmla="*/ 15 h 1741"/>
                <a:gd name="T30" fmla="*/ 2150 w 3272"/>
                <a:gd name="T31" fmla="*/ 205 h 1741"/>
                <a:gd name="T32" fmla="*/ 1961 w 3272"/>
                <a:gd name="T33" fmla="*/ 176 h 1741"/>
                <a:gd name="T34" fmla="*/ 1689 w 3272"/>
                <a:gd name="T35" fmla="*/ 358 h 1741"/>
                <a:gd name="T36" fmla="*/ 1750 w 3272"/>
                <a:gd name="T37" fmla="*/ 563 h 1741"/>
                <a:gd name="T38" fmla="*/ 1589 w 3272"/>
                <a:gd name="T39" fmla="*/ 677 h 1741"/>
                <a:gd name="T40" fmla="*/ 1536 w 3272"/>
                <a:gd name="T41" fmla="*/ 874 h 1741"/>
                <a:gd name="T42" fmla="*/ 1589 w 3272"/>
                <a:gd name="T43" fmla="*/ 1071 h 1741"/>
                <a:gd name="T44" fmla="*/ 1757 w 3272"/>
                <a:gd name="T45" fmla="*/ 1192 h 1741"/>
                <a:gd name="T46" fmla="*/ 1697 w 3272"/>
                <a:gd name="T47" fmla="*/ 1397 h 1741"/>
                <a:gd name="T48" fmla="*/ 1969 w 3272"/>
                <a:gd name="T49" fmla="*/ 1593 h 1741"/>
                <a:gd name="T50" fmla="*/ 2158 w 3272"/>
                <a:gd name="T51" fmla="*/ 1556 h 1741"/>
                <a:gd name="T52" fmla="*/ 2263 w 3272"/>
                <a:gd name="T53" fmla="*/ 1737 h 1741"/>
                <a:gd name="T54" fmla="*/ 2537 w 3272"/>
                <a:gd name="T55" fmla="*/ 1737 h 1741"/>
                <a:gd name="T56" fmla="*/ 2650 w 3272"/>
                <a:gd name="T57" fmla="*/ 1548 h 1741"/>
                <a:gd name="T58" fmla="*/ 2839 w 3272"/>
                <a:gd name="T59" fmla="*/ 1585 h 1741"/>
                <a:gd name="T60" fmla="*/ 3111 w 3272"/>
                <a:gd name="T61" fmla="*/ 1389 h 1741"/>
                <a:gd name="T62" fmla="*/ 3051 w 3272"/>
                <a:gd name="T63" fmla="*/ 1184 h 1741"/>
                <a:gd name="T64" fmla="*/ 3219 w 3272"/>
                <a:gd name="T65" fmla="*/ 1063 h 1741"/>
                <a:gd name="T66" fmla="*/ 3240 w 3272"/>
                <a:gd name="T67" fmla="*/ 737 h 1741"/>
                <a:gd name="T68" fmla="*/ 3088 w 3272"/>
                <a:gd name="T69" fmla="*/ 948 h 1741"/>
                <a:gd name="T70" fmla="*/ 2914 w 3272"/>
                <a:gd name="T71" fmla="*/ 1046 h 1741"/>
                <a:gd name="T72" fmla="*/ 2869 w 3272"/>
                <a:gd name="T73" fmla="*/ 1222 h 1741"/>
                <a:gd name="T74" fmla="*/ 2837 w 3272"/>
                <a:gd name="T75" fmla="*/ 1435 h 1741"/>
                <a:gd name="T76" fmla="*/ 2655 w 3272"/>
                <a:gd name="T77" fmla="*/ 1371 h 1741"/>
                <a:gd name="T78" fmla="*/ 2495 w 3272"/>
                <a:gd name="T79" fmla="*/ 1461 h 1741"/>
                <a:gd name="T80" fmla="*/ 2321 w 3272"/>
                <a:gd name="T81" fmla="*/ 1590 h 1741"/>
                <a:gd name="T82" fmla="*/ 2223 w 3272"/>
                <a:gd name="T83" fmla="*/ 1424 h 1741"/>
                <a:gd name="T84" fmla="*/ 2047 w 3272"/>
                <a:gd name="T85" fmla="*/ 1379 h 1741"/>
                <a:gd name="T86" fmla="*/ 1833 w 3272"/>
                <a:gd name="T87" fmla="*/ 1347 h 1741"/>
                <a:gd name="T88" fmla="*/ 1894 w 3272"/>
                <a:gd name="T89" fmla="*/ 1157 h 1741"/>
                <a:gd name="T90" fmla="*/ 1803 w 3272"/>
                <a:gd name="T91" fmla="*/ 997 h 1741"/>
                <a:gd name="T92" fmla="*/ 1674 w 3272"/>
                <a:gd name="T93" fmla="*/ 876 h 1741"/>
                <a:gd name="T94" fmla="*/ 1803 w 3272"/>
                <a:gd name="T95" fmla="*/ 762 h 1741"/>
                <a:gd name="T96" fmla="*/ 1894 w 3272"/>
                <a:gd name="T97" fmla="*/ 604 h 1741"/>
                <a:gd name="T98" fmla="*/ 1825 w 3272"/>
                <a:gd name="T99" fmla="*/ 414 h 1741"/>
                <a:gd name="T100" fmla="*/ 2046 w 3272"/>
                <a:gd name="T101" fmla="*/ 375 h 1741"/>
                <a:gd name="T102" fmla="*/ 2228 w 3272"/>
                <a:gd name="T103" fmla="*/ 330 h 1741"/>
                <a:gd name="T104" fmla="*/ 2318 w 3272"/>
                <a:gd name="T105" fmla="*/ 155 h 1741"/>
                <a:gd name="T106" fmla="*/ 2493 w 3272"/>
                <a:gd name="T107" fmla="*/ 284 h 1741"/>
                <a:gd name="T108" fmla="*/ 2653 w 3272"/>
                <a:gd name="T109" fmla="*/ 375 h 1741"/>
                <a:gd name="T110" fmla="*/ 2843 w 3272"/>
                <a:gd name="T111" fmla="*/ 315 h 1741"/>
                <a:gd name="T112" fmla="*/ 2875 w 3272"/>
                <a:gd name="T113" fmla="*/ 528 h 1741"/>
                <a:gd name="T114" fmla="*/ 2920 w 3272"/>
                <a:gd name="T115" fmla="*/ 704 h 1741"/>
                <a:gd name="T116" fmla="*/ 3094 w 3272"/>
                <a:gd name="T117" fmla="*/ 802 h 1741"/>
                <a:gd name="T118" fmla="*/ 3094 w 3272"/>
                <a:gd name="T119" fmla="*/ 946 h 1741"/>
                <a:gd name="T120" fmla="*/ 3088 w 3272"/>
                <a:gd name="T121" fmla="*/ 948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72" h="1741">
                  <a:moveTo>
                    <a:pt x="708" y="340"/>
                  </a:moveTo>
                  <a:cubicBezTo>
                    <a:pt x="825" y="340"/>
                    <a:pt x="825" y="340"/>
                    <a:pt x="825" y="340"/>
                  </a:cubicBezTo>
                  <a:cubicBezTo>
                    <a:pt x="917" y="340"/>
                    <a:pt x="962" y="386"/>
                    <a:pt x="962" y="477"/>
                  </a:cubicBezTo>
                  <a:cubicBezTo>
                    <a:pt x="962" y="594"/>
                    <a:pt x="962" y="594"/>
                    <a:pt x="962" y="594"/>
                  </a:cubicBezTo>
                  <a:cubicBezTo>
                    <a:pt x="962" y="686"/>
                    <a:pt x="917" y="731"/>
                    <a:pt x="825" y="731"/>
                  </a:cubicBezTo>
                  <a:cubicBezTo>
                    <a:pt x="708" y="731"/>
                    <a:pt x="708" y="731"/>
                    <a:pt x="708" y="731"/>
                  </a:cubicBezTo>
                  <a:cubicBezTo>
                    <a:pt x="617" y="731"/>
                    <a:pt x="571" y="686"/>
                    <a:pt x="571" y="594"/>
                  </a:cubicBezTo>
                  <a:cubicBezTo>
                    <a:pt x="571" y="477"/>
                    <a:pt x="571" y="477"/>
                    <a:pt x="571" y="477"/>
                  </a:cubicBezTo>
                  <a:cubicBezTo>
                    <a:pt x="571" y="386"/>
                    <a:pt x="617" y="340"/>
                    <a:pt x="708" y="340"/>
                  </a:cubicBezTo>
                  <a:close/>
                  <a:moveTo>
                    <a:pt x="137" y="340"/>
                  </a:moveTo>
                  <a:cubicBezTo>
                    <a:pt x="254" y="340"/>
                    <a:pt x="254" y="340"/>
                    <a:pt x="254" y="340"/>
                  </a:cubicBezTo>
                  <a:cubicBezTo>
                    <a:pt x="345" y="340"/>
                    <a:pt x="391" y="386"/>
                    <a:pt x="391" y="477"/>
                  </a:cubicBezTo>
                  <a:cubicBezTo>
                    <a:pt x="391" y="594"/>
                    <a:pt x="391" y="594"/>
                    <a:pt x="391" y="594"/>
                  </a:cubicBezTo>
                  <a:cubicBezTo>
                    <a:pt x="391" y="686"/>
                    <a:pt x="345" y="731"/>
                    <a:pt x="254" y="731"/>
                  </a:cubicBezTo>
                  <a:cubicBezTo>
                    <a:pt x="137" y="731"/>
                    <a:pt x="137" y="731"/>
                    <a:pt x="137" y="731"/>
                  </a:cubicBezTo>
                  <a:cubicBezTo>
                    <a:pt x="46" y="731"/>
                    <a:pt x="0" y="686"/>
                    <a:pt x="0" y="594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0" y="386"/>
                    <a:pt x="46" y="340"/>
                    <a:pt x="137" y="340"/>
                  </a:cubicBezTo>
                  <a:close/>
                  <a:moveTo>
                    <a:pt x="3188" y="680"/>
                  </a:moveTo>
                  <a:cubicBezTo>
                    <a:pt x="3051" y="628"/>
                    <a:pt x="3051" y="628"/>
                    <a:pt x="3051" y="628"/>
                  </a:cubicBezTo>
                  <a:cubicBezTo>
                    <a:pt x="3044" y="603"/>
                    <a:pt x="3033" y="580"/>
                    <a:pt x="3020" y="559"/>
                  </a:cubicBezTo>
                  <a:cubicBezTo>
                    <a:pt x="3080" y="430"/>
                    <a:pt x="3080" y="430"/>
                    <a:pt x="3080" y="430"/>
                  </a:cubicBezTo>
                  <a:cubicBezTo>
                    <a:pt x="3091" y="406"/>
                    <a:pt x="3091" y="378"/>
                    <a:pt x="3080" y="354"/>
                  </a:cubicBezTo>
                  <a:cubicBezTo>
                    <a:pt x="3025" y="279"/>
                    <a:pt x="2959" y="213"/>
                    <a:pt x="2885" y="158"/>
                  </a:cubicBezTo>
                  <a:cubicBezTo>
                    <a:pt x="2861" y="143"/>
                    <a:pt x="2832" y="143"/>
                    <a:pt x="2808" y="158"/>
                  </a:cubicBezTo>
                  <a:cubicBezTo>
                    <a:pt x="2679" y="227"/>
                    <a:pt x="2679" y="227"/>
                    <a:pt x="2679" y="227"/>
                  </a:cubicBezTo>
                  <a:cubicBezTo>
                    <a:pt x="2659" y="218"/>
                    <a:pt x="2638" y="208"/>
                    <a:pt x="2619" y="197"/>
                  </a:cubicBezTo>
                  <a:cubicBezTo>
                    <a:pt x="2582" y="68"/>
                    <a:pt x="2582" y="68"/>
                    <a:pt x="2582" y="68"/>
                  </a:cubicBezTo>
                  <a:cubicBezTo>
                    <a:pt x="2572" y="41"/>
                    <a:pt x="2549" y="22"/>
                    <a:pt x="2522" y="15"/>
                  </a:cubicBezTo>
                  <a:cubicBezTo>
                    <a:pt x="2434" y="0"/>
                    <a:pt x="2344" y="0"/>
                    <a:pt x="2256" y="15"/>
                  </a:cubicBezTo>
                  <a:cubicBezTo>
                    <a:pt x="2232" y="24"/>
                    <a:pt x="2212" y="44"/>
                    <a:pt x="2203" y="68"/>
                  </a:cubicBezTo>
                  <a:cubicBezTo>
                    <a:pt x="2150" y="205"/>
                    <a:pt x="2150" y="205"/>
                    <a:pt x="2150" y="205"/>
                  </a:cubicBezTo>
                  <a:cubicBezTo>
                    <a:pt x="2127" y="220"/>
                    <a:pt x="2105" y="220"/>
                    <a:pt x="2090" y="236"/>
                  </a:cubicBezTo>
                  <a:cubicBezTo>
                    <a:pt x="1961" y="176"/>
                    <a:pt x="1961" y="176"/>
                    <a:pt x="1961" y="176"/>
                  </a:cubicBezTo>
                  <a:cubicBezTo>
                    <a:pt x="1937" y="165"/>
                    <a:pt x="1909" y="165"/>
                    <a:pt x="1885" y="176"/>
                  </a:cubicBezTo>
                  <a:cubicBezTo>
                    <a:pt x="1811" y="226"/>
                    <a:pt x="1745" y="287"/>
                    <a:pt x="1689" y="358"/>
                  </a:cubicBezTo>
                  <a:cubicBezTo>
                    <a:pt x="1674" y="381"/>
                    <a:pt x="1674" y="411"/>
                    <a:pt x="1689" y="434"/>
                  </a:cubicBezTo>
                  <a:cubicBezTo>
                    <a:pt x="1750" y="563"/>
                    <a:pt x="1750" y="563"/>
                    <a:pt x="1750" y="563"/>
                  </a:cubicBezTo>
                  <a:cubicBezTo>
                    <a:pt x="1745" y="587"/>
                    <a:pt x="1737" y="610"/>
                    <a:pt x="1726" y="632"/>
                  </a:cubicBezTo>
                  <a:cubicBezTo>
                    <a:pt x="1589" y="677"/>
                    <a:pt x="1589" y="677"/>
                    <a:pt x="1589" y="677"/>
                  </a:cubicBezTo>
                  <a:cubicBezTo>
                    <a:pt x="1563" y="687"/>
                    <a:pt x="1543" y="709"/>
                    <a:pt x="1536" y="737"/>
                  </a:cubicBezTo>
                  <a:cubicBezTo>
                    <a:pt x="1533" y="782"/>
                    <a:pt x="1533" y="828"/>
                    <a:pt x="1536" y="874"/>
                  </a:cubicBezTo>
                  <a:cubicBezTo>
                    <a:pt x="1536" y="1011"/>
                    <a:pt x="1536" y="1011"/>
                    <a:pt x="1536" y="1011"/>
                  </a:cubicBezTo>
                  <a:cubicBezTo>
                    <a:pt x="1543" y="1038"/>
                    <a:pt x="1563" y="1061"/>
                    <a:pt x="1589" y="1071"/>
                  </a:cubicBezTo>
                  <a:cubicBezTo>
                    <a:pt x="1726" y="1123"/>
                    <a:pt x="1726" y="1123"/>
                    <a:pt x="1726" y="1123"/>
                  </a:cubicBezTo>
                  <a:cubicBezTo>
                    <a:pt x="1733" y="1148"/>
                    <a:pt x="1744" y="1171"/>
                    <a:pt x="1757" y="1192"/>
                  </a:cubicBezTo>
                  <a:cubicBezTo>
                    <a:pt x="1697" y="1321"/>
                    <a:pt x="1697" y="1321"/>
                    <a:pt x="1697" y="1321"/>
                  </a:cubicBezTo>
                  <a:cubicBezTo>
                    <a:pt x="1686" y="1345"/>
                    <a:pt x="1686" y="1373"/>
                    <a:pt x="1697" y="1397"/>
                  </a:cubicBezTo>
                  <a:cubicBezTo>
                    <a:pt x="1752" y="1472"/>
                    <a:pt x="1818" y="1538"/>
                    <a:pt x="1893" y="1593"/>
                  </a:cubicBezTo>
                  <a:cubicBezTo>
                    <a:pt x="1916" y="1608"/>
                    <a:pt x="1946" y="1608"/>
                    <a:pt x="1969" y="1593"/>
                  </a:cubicBezTo>
                  <a:cubicBezTo>
                    <a:pt x="2098" y="1524"/>
                    <a:pt x="2098" y="1524"/>
                    <a:pt x="2098" y="1524"/>
                  </a:cubicBezTo>
                  <a:cubicBezTo>
                    <a:pt x="2119" y="1533"/>
                    <a:pt x="2139" y="1544"/>
                    <a:pt x="2158" y="1556"/>
                  </a:cubicBezTo>
                  <a:cubicBezTo>
                    <a:pt x="2203" y="1685"/>
                    <a:pt x="2203" y="1685"/>
                    <a:pt x="2203" y="1685"/>
                  </a:cubicBezTo>
                  <a:cubicBezTo>
                    <a:pt x="2214" y="1711"/>
                    <a:pt x="2236" y="1730"/>
                    <a:pt x="2263" y="1737"/>
                  </a:cubicBezTo>
                  <a:cubicBezTo>
                    <a:pt x="2309" y="1741"/>
                    <a:pt x="2355" y="1741"/>
                    <a:pt x="2400" y="1737"/>
                  </a:cubicBezTo>
                  <a:cubicBezTo>
                    <a:pt x="2537" y="1737"/>
                    <a:pt x="2537" y="1737"/>
                    <a:pt x="2537" y="1737"/>
                  </a:cubicBezTo>
                  <a:cubicBezTo>
                    <a:pt x="2565" y="1731"/>
                    <a:pt x="2587" y="1711"/>
                    <a:pt x="2597" y="1685"/>
                  </a:cubicBezTo>
                  <a:cubicBezTo>
                    <a:pt x="2650" y="1548"/>
                    <a:pt x="2650" y="1548"/>
                    <a:pt x="2650" y="1548"/>
                  </a:cubicBezTo>
                  <a:cubicBezTo>
                    <a:pt x="2672" y="1542"/>
                    <a:pt x="2693" y="1531"/>
                    <a:pt x="2710" y="1516"/>
                  </a:cubicBezTo>
                  <a:cubicBezTo>
                    <a:pt x="2839" y="1585"/>
                    <a:pt x="2839" y="1585"/>
                    <a:pt x="2839" y="1585"/>
                  </a:cubicBezTo>
                  <a:cubicBezTo>
                    <a:pt x="2863" y="1596"/>
                    <a:pt x="2891" y="1596"/>
                    <a:pt x="2916" y="1585"/>
                  </a:cubicBezTo>
                  <a:cubicBezTo>
                    <a:pt x="2990" y="1530"/>
                    <a:pt x="3056" y="1464"/>
                    <a:pt x="3111" y="1389"/>
                  </a:cubicBezTo>
                  <a:cubicBezTo>
                    <a:pt x="3126" y="1366"/>
                    <a:pt x="3126" y="1336"/>
                    <a:pt x="3111" y="1313"/>
                  </a:cubicBezTo>
                  <a:cubicBezTo>
                    <a:pt x="3051" y="1184"/>
                    <a:pt x="3051" y="1184"/>
                    <a:pt x="3051" y="1184"/>
                  </a:cubicBezTo>
                  <a:cubicBezTo>
                    <a:pt x="3051" y="1161"/>
                    <a:pt x="3074" y="1139"/>
                    <a:pt x="3082" y="1116"/>
                  </a:cubicBezTo>
                  <a:cubicBezTo>
                    <a:pt x="3219" y="1063"/>
                    <a:pt x="3219" y="1063"/>
                    <a:pt x="3219" y="1063"/>
                  </a:cubicBezTo>
                  <a:cubicBezTo>
                    <a:pt x="3245" y="1053"/>
                    <a:pt x="3265" y="1030"/>
                    <a:pt x="3272" y="1003"/>
                  </a:cubicBezTo>
                  <a:cubicBezTo>
                    <a:pt x="3268" y="913"/>
                    <a:pt x="3258" y="824"/>
                    <a:pt x="3240" y="737"/>
                  </a:cubicBezTo>
                  <a:cubicBezTo>
                    <a:pt x="3223" y="649"/>
                    <a:pt x="3219" y="688"/>
                    <a:pt x="3188" y="680"/>
                  </a:cubicBezTo>
                  <a:close/>
                  <a:moveTo>
                    <a:pt x="3088" y="948"/>
                  </a:moveTo>
                  <a:cubicBezTo>
                    <a:pt x="2959" y="993"/>
                    <a:pt x="2959" y="993"/>
                    <a:pt x="2959" y="993"/>
                  </a:cubicBezTo>
                  <a:cubicBezTo>
                    <a:pt x="2935" y="1001"/>
                    <a:pt x="2918" y="1022"/>
                    <a:pt x="2914" y="1046"/>
                  </a:cubicBezTo>
                  <a:cubicBezTo>
                    <a:pt x="2907" y="1085"/>
                    <a:pt x="2892" y="1122"/>
                    <a:pt x="2869" y="1154"/>
                  </a:cubicBezTo>
                  <a:cubicBezTo>
                    <a:pt x="2861" y="1176"/>
                    <a:pt x="2861" y="1200"/>
                    <a:pt x="2869" y="1222"/>
                  </a:cubicBezTo>
                  <a:cubicBezTo>
                    <a:pt x="2929" y="1343"/>
                    <a:pt x="2929" y="1343"/>
                    <a:pt x="2929" y="1343"/>
                  </a:cubicBezTo>
                  <a:cubicBezTo>
                    <a:pt x="2902" y="1378"/>
                    <a:pt x="2871" y="1409"/>
                    <a:pt x="2837" y="1435"/>
                  </a:cubicBezTo>
                  <a:cubicBezTo>
                    <a:pt x="2724" y="1371"/>
                    <a:pt x="2724" y="1371"/>
                    <a:pt x="2724" y="1371"/>
                  </a:cubicBezTo>
                  <a:cubicBezTo>
                    <a:pt x="2701" y="1363"/>
                    <a:pt x="2677" y="1363"/>
                    <a:pt x="2655" y="1371"/>
                  </a:cubicBezTo>
                  <a:cubicBezTo>
                    <a:pt x="2622" y="1392"/>
                    <a:pt x="2586" y="1408"/>
                    <a:pt x="2548" y="1416"/>
                  </a:cubicBezTo>
                  <a:cubicBezTo>
                    <a:pt x="2525" y="1424"/>
                    <a:pt x="2507" y="1440"/>
                    <a:pt x="2495" y="1461"/>
                  </a:cubicBezTo>
                  <a:cubicBezTo>
                    <a:pt x="2450" y="1590"/>
                    <a:pt x="2450" y="1590"/>
                    <a:pt x="2450" y="1590"/>
                  </a:cubicBezTo>
                  <a:cubicBezTo>
                    <a:pt x="2407" y="1598"/>
                    <a:pt x="2363" y="1598"/>
                    <a:pt x="2321" y="1590"/>
                  </a:cubicBezTo>
                  <a:cubicBezTo>
                    <a:pt x="2276" y="1469"/>
                    <a:pt x="2276" y="1469"/>
                    <a:pt x="2276" y="1469"/>
                  </a:cubicBezTo>
                  <a:cubicBezTo>
                    <a:pt x="2268" y="1445"/>
                    <a:pt x="2247" y="1428"/>
                    <a:pt x="2223" y="1424"/>
                  </a:cubicBezTo>
                  <a:cubicBezTo>
                    <a:pt x="2184" y="1417"/>
                    <a:pt x="2147" y="1402"/>
                    <a:pt x="2115" y="1379"/>
                  </a:cubicBezTo>
                  <a:cubicBezTo>
                    <a:pt x="2093" y="1371"/>
                    <a:pt x="2069" y="1371"/>
                    <a:pt x="2047" y="1379"/>
                  </a:cubicBezTo>
                  <a:cubicBezTo>
                    <a:pt x="1925" y="1439"/>
                    <a:pt x="1925" y="1439"/>
                    <a:pt x="1925" y="1439"/>
                  </a:cubicBezTo>
                  <a:cubicBezTo>
                    <a:pt x="1893" y="1410"/>
                    <a:pt x="1862" y="1379"/>
                    <a:pt x="1833" y="1347"/>
                  </a:cubicBezTo>
                  <a:cubicBezTo>
                    <a:pt x="1894" y="1226"/>
                    <a:pt x="1894" y="1226"/>
                    <a:pt x="1894" y="1226"/>
                  </a:cubicBezTo>
                  <a:cubicBezTo>
                    <a:pt x="1901" y="1203"/>
                    <a:pt x="1901" y="1179"/>
                    <a:pt x="1894" y="1157"/>
                  </a:cubicBezTo>
                  <a:cubicBezTo>
                    <a:pt x="1872" y="1124"/>
                    <a:pt x="1857" y="1088"/>
                    <a:pt x="1848" y="1050"/>
                  </a:cubicBezTo>
                  <a:cubicBezTo>
                    <a:pt x="1840" y="1027"/>
                    <a:pt x="1824" y="1009"/>
                    <a:pt x="1803" y="997"/>
                  </a:cubicBezTo>
                  <a:cubicBezTo>
                    <a:pt x="1674" y="952"/>
                    <a:pt x="1674" y="952"/>
                    <a:pt x="1674" y="952"/>
                  </a:cubicBezTo>
                  <a:cubicBezTo>
                    <a:pt x="1674" y="876"/>
                    <a:pt x="1674" y="876"/>
                    <a:pt x="1674" y="876"/>
                  </a:cubicBezTo>
                  <a:cubicBezTo>
                    <a:pt x="1671" y="853"/>
                    <a:pt x="1671" y="830"/>
                    <a:pt x="1674" y="807"/>
                  </a:cubicBezTo>
                  <a:cubicBezTo>
                    <a:pt x="1803" y="762"/>
                    <a:pt x="1803" y="762"/>
                    <a:pt x="1803" y="762"/>
                  </a:cubicBezTo>
                  <a:cubicBezTo>
                    <a:pt x="1827" y="754"/>
                    <a:pt x="1845" y="734"/>
                    <a:pt x="1848" y="709"/>
                  </a:cubicBezTo>
                  <a:cubicBezTo>
                    <a:pt x="1856" y="671"/>
                    <a:pt x="1871" y="635"/>
                    <a:pt x="1894" y="604"/>
                  </a:cubicBezTo>
                  <a:cubicBezTo>
                    <a:pt x="1901" y="582"/>
                    <a:pt x="1901" y="558"/>
                    <a:pt x="1894" y="536"/>
                  </a:cubicBezTo>
                  <a:cubicBezTo>
                    <a:pt x="1825" y="414"/>
                    <a:pt x="1825" y="414"/>
                    <a:pt x="1825" y="414"/>
                  </a:cubicBezTo>
                  <a:cubicBezTo>
                    <a:pt x="1854" y="377"/>
                    <a:pt x="1888" y="344"/>
                    <a:pt x="1925" y="315"/>
                  </a:cubicBezTo>
                  <a:cubicBezTo>
                    <a:pt x="2046" y="375"/>
                    <a:pt x="2046" y="375"/>
                    <a:pt x="2046" y="375"/>
                  </a:cubicBezTo>
                  <a:cubicBezTo>
                    <a:pt x="2068" y="382"/>
                    <a:pt x="2093" y="382"/>
                    <a:pt x="2115" y="375"/>
                  </a:cubicBezTo>
                  <a:cubicBezTo>
                    <a:pt x="2152" y="357"/>
                    <a:pt x="2190" y="342"/>
                    <a:pt x="2228" y="330"/>
                  </a:cubicBezTo>
                  <a:cubicBezTo>
                    <a:pt x="2273" y="316"/>
                    <a:pt x="2265" y="306"/>
                    <a:pt x="2273" y="284"/>
                  </a:cubicBezTo>
                  <a:cubicBezTo>
                    <a:pt x="2318" y="155"/>
                    <a:pt x="2318" y="155"/>
                    <a:pt x="2318" y="155"/>
                  </a:cubicBezTo>
                  <a:cubicBezTo>
                    <a:pt x="2361" y="148"/>
                    <a:pt x="2405" y="148"/>
                    <a:pt x="2448" y="155"/>
                  </a:cubicBezTo>
                  <a:cubicBezTo>
                    <a:pt x="2493" y="284"/>
                    <a:pt x="2493" y="284"/>
                    <a:pt x="2493" y="284"/>
                  </a:cubicBezTo>
                  <a:cubicBezTo>
                    <a:pt x="2500" y="308"/>
                    <a:pt x="2521" y="326"/>
                    <a:pt x="2545" y="330"/>
                  </a:cubicBezTo>
                  <a:cubicBezTo>
                    <a:pt x="2580" y="347"/>
                    <a:pt x="2616" y="362"/>
                    <a:pt x="2653" y="375"/>
                  </a:cubicBezTo>
                  <a:cubicBezTo>
                    <a:pt x="2675" y="382"/>
                    <a:pt x="2699" y="382"/>
                    <a:pt x="2722" y="375"/>
                  </a:cubicBezTo>
                  <a:cubicBezTo>
                    <a:pt x="2843" y="315"/>
                    <a:pt x="2843" y="315"/>
                    <a:pt x="2843" y="315"/>
                  </a:cubicBezTo>
                  <a:cubicBezTo>
                    <a:pt x="2875" y="343"/>
                    <a:pt x="2906" y="374"/>
                    <a:pt x="2935" y="407"/>
                  </a:cubicBezTo>
                  <a:cubicBezTo>
                    <a:pt x="2875" y="528"/>
                    <a:pt x="2875" y="528"/>
                    <a:pt x="2875" y="528"/>
                  </a:cubicBezTo>
                  <a:cubicBezTo>
                    <a:pt x="2867" y="550"/>
                    <a:pt x="2867" y="574"/>
                    <a:pt x="2875" y="596"/>
                  </a:cubicBezTo>
                  <a:cubicBezTo>
                    <a:pt x="2896" y="629"/>
                    <a:pt x="2911" y="665"/>
                    <a:pt x="2920" y="704"/>
                  </a:cubicBezTo>
                  <a:cubicBezTo>
                    <a:pt x="2928" y="726"/>
                    <a:pt x="2944" y="745"/>
                    <a:pt x="2965" y="757"/>
                  </a:cubicBezTo>
                  <a:cubicBezTo>
                    <a:pt x="3094" y="802"/>
                    <a:pt x="3094" y="802"/>
                    <a:pt x="3094" y="802"/>
                  </a:cubicBezTo>
                  <a:cubicBezTo>
                    <a:pt x="3094" y="870"/>
                    <a:pt x="3094" y="870"/>
                    <a:pt x="3094" y="870"/>
                  </a:cubicBezTo>
                  <a:cubicBezTo>
                    <a:pt x="3098" y="895"/>
                    <a:pt x="3098" y="921"/>
                    <a:pt x="3094" y="946"/>
                  </a:cubicBezTo>
                  <a:lnTo>
                    <a:pt x="3088" y="948"/>
                  </a:lnTo>
                  <a:close/>
                  <a:moveTo>
                    <a:pt x="3088" y="948"/>
                  </a:moveTo>
                  <a:cubicBezTo>
                    <a:pt x="3088" y="948"/>
                    <a:pt x="3088" y="948"/>
                    <a:pt x="3088" y="9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7"/>
            <p:cNvSpPr>
              <a:spLocks noEditPoints="1"/>
            </p:cNvSpPr>
            <p:nvPr/>
          </p:nvSpPr>
          <p:spPr bwMode="auto">
            <a:xfrm>
              <a:off x="7714244" y="2946191"/>
              <a:ext cx="45883" cy="44559"/>
            </a:xfrm>
            <a:custGeom>
              <a:avLst/>
              <a:gdLst>
                <a:gd name="T0" fmla="*/ 363 w 738"/>
                <a:gd name="T1" fmla="*/ 1 h 717"/>
                <a:gd name="T2" fmla="*/ 31 w 738"/>
                <a:gd name="T3" fmla="*/ 276 h 717"/>
                <a:gd name="T4" fmla="*/ 235 w 738"/>
                <a:gd name="T5" fmla="*/ 656 h 717"/>
                <a:gd name="T6" fmla="*/ 648 w 738"/>
                <a:gd name="T7" fmla="*/ 530 h 717"/>
                <a:gd name="T8" fmla="*/ 606 w 738"/>
                <a:gd name="T9" fmla="*/ 100 h 717"/>
                <a:gd name="T10" fmla="*/ 363 w 738"/>
                <a:gd name="T11" fmla="*/ 1 h 717"/>
                <a:gd name="T12" fmla="*/ 363 w 738"/>
                <a:gd name="T13" fmla="*/ 548 h 717"/>
                <a:gd name="T14" fmla="*/ 225 w 738"/>
                <a:gd name="T15" fmla="*/ 491 h 717"/>
                <a:gd name="T16" fmla="*/ 168 w 738"/>
                <a:gd name="T17" fmla="*/ 353 h 717"/>
                <a:gd name="T18" fmla="*/ 249 w 738"/>
                <a:gd name="T19" fmla="*/ 149 h 717"/>
                <a:gd name="T20" fmla="*/ 468 w 738"/>
                <a:gd name="T21" fmla="*/ 149 h 717"/>
                <a:gd name="T22" fmla="*/ 549 w 738"/>
                <a:gd name="T23" fmla="*/ 353 h 717"/>
                <a:gd name="T24" fmla="*/ 492 w 738"/>
                <a:gd name="T25" fmla="*/ 491 h 717"/>
                <a:gd name="T26" fmla="*/ 354 w 738"/>
                <a:gd name="T27" fmla="*/ 548 h 717"/>
                <a:gd name="T28" fmla="*/ 363 w 738"/>
                <a:gd name="T29" fmla="*/ 548 h 717"/>
                <a:gd name="T30" fmla="*/ 363 w 738"/>
                <a:gd name="T31" fmla="*/ 548 h 717"/>
                <a:gd name="T32" fmla="*/ 363 w 738"/>
                <a:gd name="T33" fmla="*/ 548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8" h="717">
                  <a:moveTo>
                    <a:pt x="363" y="1"/>
                  </a:moveTo>
                  <a:cubicBezTo>
                    <a:pt x="201" y="1"/>
                    <a:pt x="62" y="117"/>
                    <a:pt x="31" y="276"/>
                  </a:cubicBezTo>
                  <a:cubicBezTo>
                    <a:pt x="0" y="435"/>
                    <a:pt x="86" y="594"/>
                    <a:pt x="235" y="656"/>
                  </a:cubicBezTo>
                  <a:cubicBezTo>
                    <a:pt x="385" y="717"/>
                    <a:pt x="558" y="665"/>
                    <a:pt x="648" y="530"/>
                  </a:cubicBezTo>
                  <a:cubicBezTo>
                    <a:pt x="738" y="395"/>
                    <a:pt x="720" y="215"/>
                    <a:pt x="606" y="100"/>
                  </a:cubicBezTo>
                  <a:cubicBezTo>
                    <a:pt x="541" y="36"/>
                    <a:pt x="454" y="0"/>
                    <a:pt x="363" y="1"/>
                  </a:cubicBezTo>
                  <a:close/>
                  <a:moveTo>
                    <a:pt x="363" y="548"/>
                  </a:moveTo>
                  <a:cubicBezTo>
                    <a:pt x="311" y="548"/>
                    <a:pt x="262" y="528"/>
                    <a:pt x="225" y="491"/>
                  </a:cubicBezTo>
                  <a:cubicBezTo>
                    <a:pt x="188" y="454"/>
                    <a:pt x="168" y="405"/>
                    <a:pt x="168" y="353"/>
                  </a:cubicBezTo>
                  <a:cubicBezTo>
                    <a:pt x="150" y="275"/>
                    <a:pt x="182" y="194"/>
                    <a:pt x="249" y="149"/>
                  </a:cubicBezTo>
                  <a:cubicBezTo>
                    <a:pt x="315" y="104"/>
                    <a:pt x="402" y="104"/>
                    <a:pt x="468" y="149"/>
                  </a:cubicBezTo>
                  <a:cubicBezTo>
                    <a:pt x="534" y="194"/>
                    <a:pt x="567" y="275"/>
                    <a:pt x="549" y="353"/>
                  </a:cubicBezTo>
                  <a:cubicBezTo>
                    <a:pt x="549" y="405"/>
                    <a:pt x="529" y="454"/>
                    <a:pt x="492" y="491"/>
                  </a:cubicBezTo>
                  <a:cubicBezTo>
                    <a:pt x="455" y="528"/>
                    <a:pt x="406" y="548"/>
                    <a:pt x="354" y="548"/>
                  </a:cubicBezTo>
                  <a:lnTo>
                    <a:pt x="363" y="548"/>
                  </a:lnTo>
                  <a:close/>
                  <a:moveTo>
                    <a:pt x="363" y="548"/>
                  </a:moveTo>
                  <a:cubicBezTo>
                    <a:pt x="363" y="548"/>
                    <a:pt x="363" y="548"/>
                    <a:pt x="363" y="5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Freeform 11"/>
          <p:cNvSpPr>
            <a:spLocks noEditPoints="1"/>
          </p:cNvSpPr>
          <p:nvPr/>
        </p:nvSpPr>
        <p:spPr bwMode="auto">
          <a:xfrm>
            <a:off x="7970268" y="3378415"/>
            <a:ext cx="209802" cy="207240"/>
          </a:xfrm>
          <a:custGeom>
            <a:avLst/>
            <a:gdLst>
              <a:gd name="T0" fmla="*/ 2519 w 3318"/>
              <a:gd name="T1" fmla="*/ 2396 h 3277"/>
              <a:gd name="T2" fmla="*/ 2109 w 3318"/>
              <a:gd name="T3" fmla="*/ 1454 h 3277"/>
              <a:gd name="T4" fmla="*/ 2314 w 3318"/>
              <a:gd name="T5" fmla="*/ 737 h 3277"/>
              <a:gd name="T6" fmla="*/ 2888 w 3318"/>
              <a:gd name="T7" fmla="*/ 410 h 3277"/>
              <a:gd name="T8" fmla="*/ 2109 w 3318"/>
              <a:gd name="T9" fmla="*/ 389 h 3277"/>
              <a:gd name="T10" fmla="*/ 1864 w 3318"/>
              <a:gd name="T11" fmla="*/ 922 h 3277"/>
              <a:gd name="T12" fmla="*/ 1004 w 3318"/>
              <a:gd name="T13" fmla="*/ 922 h 3277"/>
              <a:gd name="T14" fmla="*/ 778 w 3318"/>
              <a:gd name="T15" fmla="*/ 471 h 3277"/>
              <a:gd name="T16" fmla="*/ 0 w 3318"/>
              <a:gd name="T17" fmla="*/ 471 h 3277"/>
              <a:gd name="T18" fmla="*/ 594 w 3318"/>
              <a:gd name="T19" fmla="*/ 799 h 3277"/>
              <a:gd name="T20" fmla="*/ 778 w 3318"/>
              <a:gd name="T21" fmla="*/ 1434 h 3277"/>
              <a:gd name="T22" fmla="*/ 737 w 3318"/>
              <a:gd name="T23" fmla="*/ 2089 h 3277"/>
              <a:gd name="T24" fmla="*/ 0 w 3318"/>
              <a:gd name="T25" fmla="*/ 2499 h 3277"/>
              <a:gd name="T26" fmla="*/ 983 w 3318"/>
              <a:gd name="T27" fmla="*/ 2499 h 3277"/>
              <a:gd name="T28" fmla="*/ 1106 w 3318"/>
              <a:gd name="T29" fmla="*/ 2007 h 3277"/>
              <a:gd name="T30" fmla="*/ 1843 w 3318"/>
              <a:gd name="T31" fmla="*/ 1987 h 3277"/>
              <a:gd name="T32" fmla="*/ 2335 w 3318"/>
              <a:gd name="T33" fmla="*/ 2785 h 3277"/>
              <a:gd name="T34" fmla="*/ 3318 w 3318"/>
              <a:gd name="T35" fmla="*/ 2785 h 3277"/>
              <a:gd name="T36" fmla="*/ 2499 w 3318"/>
              <a:gd name="T37" fmla="*/ 184 h 3277"/>
              <a:gd name="T38" fmla="*/ 2499 w 3318"/>
              <a:gd name="T39" fmla="*/ 553 h 3277"/>
              <a:gd name="T40" fmla="*/ 2499 w 3318"/>
              <a:gd name="T41" fmla="*/ 184 h 3277"/>
              <a:gd name="T42" fmla="*/ 205 w 3318"/>
              <a:gd name="T43" fmla="*/ 492 h 3277"/>
              <a:gd name="T44" fmla="*/ 573 w 3318"/>
              <a:gd name="T45" fmla="*/ 492 h 3277"/>
              <a:gd name="T46" fmla="*/ 492 w 3318"/>
              <a:gd name="T47" fmla="*/ 2785 h 3277"/>
              <a:gd name="T48" fmla="*/ 594 w 3318"/>
              <a:gd name="T49" fmla="*/ 2232 h 3277"/>
              <a:gd name="T50" fmla="*/ 492 w 3318"/>
              <a:gd name="T51" fmla="*/ 2785 h 3277"/>
              <a:gd name="T52" fmla="*/ 963 w 3318"/>
              <a:gd name="T53" fmla="*/ 1434 h 3277"/>
              <a:gd name="T54" fmla="*/ 1946 w 3318"/>
              <a:gd name="T55" fmla="*/ 1434 h 3277"/>
              <a:gd name="T56" fmla="*/ 2785 w 3318"/>
              <a:gd name="T57" fmla="*/ 3072 h 3277"/>
              <a:gd name="T58" fmla="*/ 2785 w 3318"/>
              <a:gd name="T59" fmla="*/ 2499 h 3277"/>
              <a:gd name="T60" fmla="*/ 2785 w 3318"/>
              <a:gd name="T61" fmla="*/ 3072 h 3277"/>
              <a:gd name="T62" fmla="*/ 2785 w 3318"/>
              <a:gd name="T63" fmla="*/ 3072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18" h="3277">
                <a:moveTo>
                  <a:pt x="2785" y="2314"/>
                </a:moveTo>
                <a:cubicBezTo>
                  <a:pt x="2683" y="2314"/>
                  <a:pt x="2601" y="2335"/>
                  <a:pt x="2519" y="2396"/>
                </a:cubicBezTo>
                <a:cubicBezTo>
                  <a:pt x="1966" y="1864"/>
                  <a:pt x="1966" y="1864"/>
                  <a:pt x="1966" y="1864"/>
                </a:cubicBezTo>
                <a:cubicBezTo>
                  <a:pt x="2048" y="1741"/>
                  <a:pt x="2109" y="1597"/>
                  <a:pt x="2109" y="1454"/>
                </a:cubicBezTo>
                <a:cubicBezTo>
                  <a:pt x="2109" y="1311"/>
                  <a:pt x="2068" y="1167"/>
                  <a:pt x="1987" y="1065"/>
                </a:cubicBezTo>
                <a:cubicBezTo>
                  <a:pt x="2314" y="737"/>
                  <a:pt x="2314" y="737"/>
                  <a:pt x="2314" y="737"/>
                </a:cubicBezTo>
                <a:cubicBezTo>
                  <a:pt x="2376" y="758"/>
                  <a:pt x="2437" y="799"/>
                  <a:pt x="2499" y="799"/>
                </a:cubicBezTo>
                <a:cubicBezTo>
                  <a:pt x="2703" y="799"/>
                  <a:pt x="2888" y="635"/>
                  <a:pt x="2888" y="410"/>
                </a:cubicBezTo>
                <a:cubicBezTo>
                  <a:pt x="2888" y="184"/>
                  <a:pt x="2724" y="0"/>
                  <a:pt x="2499" y="0"/>
                </a:cubicBezTo>
                <a:cubicBezTo>
                  <a:pt x="2273" y="0"/>
                  <a:pt x="2109" y="164"/>
                  <a:pt x="2109" y="389"/>
                </a:cubicBezTo>
                <a:cubicBezTo>
                  <a:pt x="2109" y="471"/>
                  <a:pt x="2130" y="532"/>
                  <a:pt x="2171" y="573"/>
                </a:cubicBezTo>
                <a:cubicBezTo>
                  <a:pt x="1864" y="922"/>
                  <a:pt x="1864" y="922"/>
                  <a:pt x="1864" y="922"/>
                </a:cubicBezTo>
                <a:cubicBezTo>
                  <a:pt x="1761" y="819"/>
                  <a:pt x="1618" y="758"/>
                  <a:pt x="1454" y="758"/>
                </a:cubicBezTo>
                <a:cubicBezTo>
                  <a:pt x="1290" y="758"/>
                  <a:pt x="1126" y="819"/>
                  <a:pt x="1004" y="922"/>
                </a:cubicBezTo>
                <a:cubicBezTo>
                  <a:pt x="717" y="676"/>
                  <a:pt x="717" y="676"/>
                  <a:pt x="717" y="676"/>
                </a:cubicBezTo>
                <a:cubicBezTo>
                  <a:pt x="758" y="614"/>
                  <a:pt x="778" y="532"/>
                  <a:pt x="778" y="471"/>
                </a:cubicBezTo>
                <a:cubicBezTo>
                  <a:pt x="778" y="266"/>
                  <a:pt x="614" y="82"/>
                  <a:pt x="389" y="82"/>
                </a:cubicBezTo>
                <a:cubicBezTo>
                  <a:pt x="164" y="82"/>
                  <a:pt x="0" y="266"/>
                  <a:pt x="0" y="471"/>
                </a:cubicBezTo>
                <a:cubicBezTo>
                  <a:pt x="0" y="676"/>
                  <a:pt x="164" y="860"/>
                  <a:pt x="389" y="860"/>
                </a:cubicBezTo>
                <a:cubicBezTo>
                  <a:pt x="471" y="860"/>
                  <a:pt x="532" y="840"/>
                  <a:pt x="594" y="799"/>
                </a:cubicBezTo>
                <a:cubicBezTo>
                  <a:pt x="901" y="1065"/>
                  <a:pt x="901" y="1065"/>
                  <a:pt x="901" y="1065"/>
                </a:cubicBezTo>
                <a:cubicBezTo>
                  <a:pt x="819" y="1188"/>
                  <a:pt x="778" y="1311"/>
                  <a:pt x="778" y="1434"/>
                </a:cubicBezTo>
                <a:cubicBezTo>
                  <a:pt x="778" y="1597"/>
                  <a:pt x="840" y="1761"/>
                  <a:pt x="942" y="1884"/>
                </a:cubicBezTo>
                <a:cubicBezTo>
                  <a:pt x="737" y="2089"/>
                  <a:pt x="737" y="2089"/>
                  <a:pt x="737" y="2089"/>
                </a:cubicBezTo>
                <a:cubicBezTo>
                  <a:pt x="655" y="2048"/>
                  <a:pt x="573" y="2028"/>
                  <a:pt x="492" y="2028"/>
                </a:cubicBezTo>
                <a:cubicBezTo>
                  <a:pt x="205" y="2028"/>
                  <a:pt x="0" y="2232"/>
                  <a:pt x="0" y="2499"/>
                </a:cubicBezTo>
                <a:cubicBezTo>
                  <a:pt x="0" y="2765"/>
                  <a:pt x="205" y="2990"/>
                  <a:pt x="492" y="2990"/>
                </a:cubicBezTo>
                <a:cubicBezTo>
                  <a:pt x="778" y="2990"/>
                  <a:pt x="983" y="2785"/>
                  <a:pt x="983" y="2499"/>
                </a:cubicBezTo>
                <a:cubicBezTo>
                  <a:pt x="983" y="2396"/>
                  <a:pt x="963" y="2314"/>
                  <a:pt x="901" y="2232"/>
                </a:cubicBezTo>
                <a:cubicBezTo>
                  <a:pt x="1106" y="2007"/>
                  <a:pt x="1106" y="2007"/>
                  <a:pt x="1106" y="2007"/>
                </a:cubicBezTo>
                <a:cubicBezTo>
                  <a:pt x="1208" y="2068"/>
                  <a:pt x="1331" y="2109"/>
                  <a:pt x="1454" y="2109"/>
                </a:cubicBezTo>
                <a:cubicBezTo>
                  <a:pt x="1597" y="2109"/>
                  <a:pt x="1741" y="2068"/>
                  <a:pt x="1843" y="1987"/>
                </a:cubicBezTo>
                <a:cubicBezTo>
                  <a:pt x="2396" y="2519"/>
                  <a:pt x="2396" y="2519"/>
                  <a:pt x="2396" y="2519"/>
                </a:cubicBezTo>
                <a:cubicBezTo>
                  <a:pt x="2355" y="2601"/>
                  <a:pt x="2335" y="2683"/>
                  <a:pt x="2335" y="2785"/>
                </a:cubicBezTo>
                <a:cubicBezTo>
                  <a:pt x="2335" y="3052"/>
                  <a:pt x="2540" y="3277"/>
                  <a:pt x="2826" y="3277"/>
                </a:cubicBezTo>
                <a:cubicBezTo>
                  <a:pt x="3113" y="3277"/>
                  <a:pt x="3318" y="3072"/>
                  <a:pt x="3318" y="2785"/>
                </a:cubicBezTo>
                <a:cubicBezTo>
                  <a:pt x="3277" y="2519"/>
                  <a:pt x="3072" y="2314"/>
                  <a:pt x="2785" y="2314"/>
                </a:cubicBezTo>
                <a:close/>
                <a:moveTo>
                  <a:pt x="2499" y="184"/>
                </a:moveTo>
                <a:cubicBezTo>
                  <a:pt x="2601" y="184"/>
                  <a:pt x="2683" y="266"/>
                  <a:pt x="2683" y="369"/>
                </a:cubicBezTo>
                <a:cubicBezTo>
                  <a:pt x="2683" y="471"/>
                  <a:pt x="2601" y="553"/>
                  <a:pt x="2499" y="553"/>
                </a:cubicBezTo>
                <a:cubicBezTo>
                  <a:pt x="2396" y="553"/>
                  <a:pt x="2314" y="471"/>
                  <a:pt x="2314" y="369"/>
                </a:cubicBezTo>
                <a:cubicBezTo>
                  <a:pt x="2314" y="266"/>
                  <a:pt x="2396" y="184"/>
                  <a:pt x="2499" y="184"/>
                </a:cubicBezTo>
                <a:close/>
                <a:moveTo>
                  <a:pt x="389" y="676"/>
                </a:moveTo>
                <a:cubicBezTo>
                  <a:pt x="287" y="676"/>
                  <a:pt x="205" y="594"/>
                  <a:pt x="205" y="492"/>
                </a:cubicBezTo>
                <a:cubicBezTo>
                  <a:pt x="205" y="389"/>
                  <a:pt x="287" y="307"/>
                  <a:pt x="389" y="307"/>
                </a:cubicBezTo>
                <a:cubicBezTo>
                  <a:pt x="492" y="307"/>
                  <a:pt x="573" y="389"/>
                  <a:pt x="573" y="492"/>
                </a:cubicBezTo>
                <a:cubicBezTo>
                  <a:pt x="573" y="594"/>
                  <a:pt x="492" y="676"/>
                  <a:pt x="389" y="676"/>
                </a:cubicBezTo>
                <a:close/>
                <a:moveTo>
                  <a:pt x="492" y="2785"/>
                </a:moveTo>
                <a:cubicBezTo>
                  <a:pt x="328" y="2785"/>
                  <a:pt x="184" y="2621"/>
                  <a:pt x="205" y="2437"/>
                </a:cubicBezTo>
                <a:cubicBezTo>
                  <a:pt x="225" y="2253"/>
                  <a:pt x="430" y="2171"/>
                  <a:pt x="594" y="2232"/>
                </a:cubicBezTo>
                <a:cubicBezTo>
                  <a:pt x="696" y="2273"/>
                  <a:pt x="778" y="2376"/>
                  <a:pt x="778" y="2499"/>
                </a:cubicBezTo>
                <a:cubicBezTo>
                  <a:pt x="778" y="2662"/>
                  <a:pt x="635" y="2785"/>
                  <a:pt x="492" y="2785"/>
                </a:cubicBezTo>
                <a:close/>
                <a:moveTo>
                  <a:pt x="1454" y="1925"/>
                </a:moveTo>
                <a:cubicBezTo>
                  <a:pt x="1188" y="1925"/>
                  <a:pt x="963" y="1720"/>
                  <a:pt x="963" y="1434"/>
                </a:cubicBezTo>
                <a:cubicBezTo>
                  <a:pt x="963" y="1147"/>
                  <a:pt x="1167" y="942"/>
                  <a:pt x="1454" y="942"/>
                </a:cubicBezTo>
                <a:cubicBezTo>
                  <a:pt x="1720" y="942"/>
                  <a:pt x="1946" y="1147"/>
                  <a:pt x="1946" y="1434"/>
                </a:cubicBezTo>
                <a:cubicBezTo>
                  <a:pt x="1946" y="1720"/>
                  <a:pt x="1720" y="1925"/>
                  <a:pt x="1454" y="1925"/>
                </a:cubicBezTo>
                <a:close/>
                <a:moveTo>
                  <a:pt x="2785" y="3072"/>
                </a:moveTo>
                <a:cubicBezTo>
                  <a:pt x="2621" y="3072"/>
                  <a:pt x="2499" y="2949"/>
                  <a:pt x="2499" y="2785"/>
                </a:cubicBezTo>
                <a:cubicBezTo>
                  <a:pt x="2499" y="2621"/>
                  <a:pt x="2621" y="2499"/>
                  <a:pt x="2785" y="2499"/>
                </a:cubicBezTo>
                <a:cubicBezTo>
                  <a:pt x="2949" y="2499"/>
                  <a:pt x="3072" y="2621"/>
                  <a:pt x="3072" y="2785"/>
                </a:cubicBezTo>
                <a:cubicBezTo>
                  <a:pt x="3072" y="2949"/>
                  <a:pt x="2949" y="3072"/>
                  <a:pt x="2785" y="3072"/>
                </a:cubicBezTo>
                <a:close/>
                <a:moveTo>
                  <a:pt x="2785" y="3072"/>
                </a:moveTo>
                <a:cubicBezTo>
                  <a:pt x="2785" y="3072"/>
                  <a:pt x="2785" y="3072"/>
                  <a:pt x="2785" y="3072"/>
                </a:cubicBezTo>
              </a:path>
            </a:pathLst>
          </a:custGeom>
          <a:solidFill>
            <a:srgbClr val="0021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58163" y="4052888"/>
            <a:ext cx="203200" cy="204788"/>
          </a:xfrm>
          <a:custGeom>
            <a:avLst/>
            <a:gdLst>
              <a:gd name="T0" fmla="*/ 2307 w 2871"/>
              <a:gd name="T1" fmla="*/ 1757 h 2883"/>
              <a:gd name="T2" fmla="*/ 1797 w 2871"/>
              <a:gd name="T3" fmla="*/ 2083 h 2883"/>
              <a:gd name="T4" fmla="*/ 1569 w 2871"/>
              <a:gd name="T5" fmla="*/ 1621 h 2883"/>
              <a:gd name="T6" fmla="*/ 2340 w 2871"/>
              <a:gd name="T7" fmla="*/ 165 h 2883"/>
              <a:gd name="T8" fmla="*/ 2297 w 2871"/>
              <a:gd name="T9" fmla="*/ 27 h 2883"/>
              <a:gd name="T10" fmla="*/ 2159 w 2871"/>
              <a:gd name="T11" fmla="*/ 70 h 2883"/>
              <a:gd name="T12" fmla="*/ 1457 w 2871"/>
              <a:gd name="T13" fmla="*/ 1394 h 2883"/>
              <a:gd name="T14" fmla="*/ 805 w 2871"/>
              <a:gd name="T15" fmla="*/ 72 h 2883"/>
              <a:gd name="T16" fmla="*/ 668 w 2871"/>
              <a:gd name="T17" fmla="*/ 26 h 2883"/>
              <a:gd name="T18" fmla="*/ 622 w 2871"/>
              <a:gd name="T19" fmla="*/ 163 h 2883"/>
              <a:gd name="T20" fmla="*/ 1339 w 2871"/>
              <a:gd name="T21" fmla="*/ 1617 h 2883"/>
              <a:gd name="T22" fmla="*/ 1082 w 2871"/>
              <a:gd name="T23" fmla="*/ 2102 h 2883"/>
              <a:gd name="T24" fmla="*/ 563 w 2871"/>
              <a:gd name="T25" fmla="*/ 1757 h 2883"/>
              <a:gd name="T26" fmla="*/ 0 w 2871"/>
              <a:gd name="T27" fmla="*/ 2320 h 2883"/>
              <a:gd name="T28" fmla="*/ 563 w 2871"/>
              <a:gd name="T29" fmla="*/ 2883 h 2883"/>
              <a:gd name="T30" fmla="*/ 1077 w 2871"/>
              <a:gd name="T31" fmla="*/ 2550 h 2883"/>
              <a:gd name="T32" fmla="*/ 1077 w 2871"/>
              <a:gd name="T33" fmla="*/ 2549 h 2883"/>
              <a:gd name="T34" fmla="*/ 1451 w 2871"/>
              <a:gd name="T35" fmla="*/ 1844 h 2883"/>
              <a:gd name="T36" fmla="*/ 1774 w 2871"/>
              <a:gd name="T37" fmla="*/ 2498 h 2883"/>
              <a:gd name="T38" fmla="*/ 2308 w 2871"/>
              <a:gd name="T39" fmla="*/ 2883 h 2883"/>
              <a:gd name="T40" fmla="*/ 2871 w 2871"/>
              <a:gd name="T41" fmla="*/ 2320 h 2883"/>
              <a:gd name="T42" fmla="*/ 2307 w 2871"/>
              <a:gd name="T43" fmla="*/ 1757 h 2883"/>
              <a:gd name="T44" fmla="*/ 563 w 2871"/>
              <a:gd name="T45" fmla="*/ 2679 h 2883"/>
              <a:gd name="T46" fmla="*/ 205 w 2871"/>
              <a:gd name="T47" fmla="*/ 2320 h 2883"/>
              <a:gd name="T48" fmla="*/ 563 w 2871"/>
              <a:gd name="T49" fmla="*/ 1962 h 2883"/>
              <a:gd name="T50" fmla="*/ 922 w 2871"/>
              <a:gd name="T51" fmla="*/ 2320 h 2883"/>
              <a:gd name="T52" fmla="*/ 563 w 2871"/>
              <a:gd name="T53" fmla="*/ 2679 h 2883"/>
              <a:gd name="T54" fmla="*/ 2307 w 2871"/>
              <a:gd name="T55" fmla="*/ 2679 h 2883"/>
              <a:gd name="T56" fmla="*/ 2017 w 2871"/>
              <a:gd name="T57" fmla="*/ 2528 h 2883"/>
              <a:gd name="T58" fmla="*/ 1968 w 2871"/>
              <a:gd name="T59" fmla="*/ 2429 h 2883"/>
              <a:gd name="T60" fmla="*/ 1949 w 2871"/>
              <a:gd name="T61" fmla="*/ 2320 h 2883"/>
              <a:gd name="T62" fmla="*/ 2307 w 2871"/>
              <a:gd name="T63" fmla="*/ 1962 h 2883"/>
              <a:gd name="T64" fmla="*/ 2666 w 2871"/>
              <a:gd name="T65" fmla="*/ 2320 h 2883"/>
              <a:gd name="T66" fmla="*/ 2307 w 2871"/>
              <a:gd name="T67" fmla="*/ 2679 h 2883"/>
              <a:gd name="T68" fmla="*/ 2307 w 2871"/>
              <a:gd name="T69" fmla="*/ 2679 h 2883"/>
              <a:gd name="T70" fmla="*/ 2307 w 2871"/>
              <a:gd name="T71" fmla="*/ 2679 h 2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71" h="2883">
                <a:moveTo>
                  <a:pt x="2307" y="1757"/>
                </a:moveTo>
                <a:cubicBezTo>
                  <a:pt x="2082" y="1757"/>
                  <a:pt x="1887" y="1891"/>
                  <a:pt x="1797" y="2083"/>
                </a:cubicBezTo>
                <a:cubicBezTo>
                  <a:pt x="1569" y="1621"/>
                  <a:pt x="1569" y="1621"/>
                  <a:pt x="1569" y="1621"/>
                </a:cubicBezTo>
                <a:cubicBezTo>
                  <a:pt x="2340" y="165"/>
                  <a:pt x="2340" y="165"/>
                  <a:pt x="2340" y="165"/>
                </a:cubicBezTo>
                <a:cubicBezTo>
                  <a:pt x="2366" y="115"/>
                  <a:pt x="2347" y="54"/>
                  <a:pt x="2297" y="27"/>
                </a:cubicBezTo>
                <a:cubicBezTo>
                  <a:pt x="2247" y="0"/>
                  <a:pt x="2185" y="20"/>
                  <a:pt x="2159" y="70"/>
                </a:cubicBezTo>
                <a:cubicBezTo>
                  <a:pt x="1457" y="1394"/>
                  <a:pt x="1457" y="1394"/>
                  <a:pt x="1457" y="1394"/>
                </a:cubicBezTo>
                <a:cubicBezTo>
                  <a:pt x="805" y="72"/>
                  <a:pt x="805" y="72"/>
                  <a:pt x="805" y="72"/>
                </a:cubicBezTo>
                <a:cubicBezTo>
                  <a:pt x="780" y="21"/>
                  <a:pt x="719" y="1"/>
                  <a:pt x="668" y="26"/>
                </a:cubicBezTo>
                <a:cubicBezTo>
                  <a:pt x="617" y="51"/>
                  <a:pt x="597" y="112"/>
                  <a:pt x="622" y="163"/>
                </a:cubicBezTo>
                <a:cubicBezTo>
                  <a:pt x="1339" y="1617"/>
                  <a:pt x="1339" y="1617"/>
                  <a:pt x="1339" y="1617"/>
                </a:cubicBezTo>
                <a:cubicBezTo>
                  <a:pt x="1082" y="2102"/>
                  <a:pt x="1082" y="2102"/>
                  <a:pt x="1082" y="2102"/>
                </a:cubicBezTo>
                <a:cubicBezTo>
                  <a:pt x="997" y="1899"/>
                  <a:pt x="797" y="1757"/>
                  <a:pt x="563" y="1757"/>
                </a:cubicBezTo>
                <a:cubicBezTo>
                  <a:pt x="253" y="1757"/>
                  <a:pt x="0" y="2010"/>
                  <a:pt x="0" y="2320"/>
                </a:cubicBezTo>
                <a:cubicBezTo>
                  <a:pt x="0" y="2631"/>
                  <a:pt x="253" y="2883"/>
                  <a:pt x="563" y="2883"/>
                </a:cubicBezTo>
                <a:cubicBezTo>
                  <a:pt x="792" y="2883"/>
                  <a:pt x="989" y="2746"/>
                  <a:pt x="1077" y="2550"/>
                </a:cubicBezTo>
                <a:cubicBezTo>
                  <a:pt x="1077" y="2550"/>
                  <a:pt x="1077" y="2549"/>
                  <a:pt x="1077" y="2549"/>
                </a:cubicBezTo>
                <a:cubicBezTo>
                  <a:pt x="1451" y="1844"/>
                  <a:pt x="1451" y="1844"/>
                  <a:pt x="1451" y="1844"/>
                </a:cubicBezTo>
                <a:cubicBezTo>
                  <a:pt x="1774" y="2498"/>
                  <a:pt x="1774" y="2498"/>
                  <a:pt x="1774" y="2498"/>
                </a:cubicBezTo>
                <a:cubicBezTo>
                  <a:pt x="1849" y="2722"/>
                  <a:pt x="2059" y="2883"/>
                  <a:pt x="2308" y="2883"/>
                </a:cubicBezTo>
                <a:cubicBezTo>
                  <a:pt x="2618" y="2883"/>
                  <a:pt x="2871" y="2631"/>
                  <a:pt x="2871" y="2320"/>
                </a:cubicBezTo>
                <a:cubicBezTo>
                  <a:pt x="2871" y="2010"/>
                  <a:pt x="2618" y="1757"/>
                  <a:pt x="2307" y="1757"/>
                </a:cubicBezTo>
                <a:close/>
                <a:moveTo>
                  <a:pt x="563" y="2679"/>
                </a:moveTo>
                <a:cubicBezTo>
                  <a:pt x="366" y="2679"/>
                  <a:pt x="205" y="2518"/>
                  <a:pt x="205" y="2320"/>
                </a:cubicBezTo>
                <a:cubicBezTo>
                  <a:pt x="205" y="2123"/>
                  <a:pt x="366" y="1962"/>
                  <a:pt x="563" y="1962"/>
                </a:cubicBezTo>
                <a:cubicBezTo>
                  <a:pt x="761" y="1962"/>
                  <a:pt x="922" y="2123"/>
                  <a:pt x="922" y="2320"/>
                </a:cubicBezTo>
                <a:cubicBezTo>
                  <a:pt x="922" y="2518"/>
                  <a:pt x="761" y="2679"/>
                  <a:pt x="563" y="2679"/>
                </a:cubicBezTo>
                <a:close/>
                <a:moveTo>
                  <a:pt x="2307" y="2679"/>
                </a:moveTo>
                <a:cubicBezTo>
                  <a:pt x="2187" y="2679"/>
                  <a:pt x="2082" y="2619"/>
                  <a:pt x="2017" y="2528"/>
                </a:cubicBezTo>
                <a:cubicBezTo>
                  <a:pt x="1968" y="2429"/>
                  <a:pt x="1968" y="2429"/>
                  <a:pt x="1968" y="2429"/>
                </a:cubicBezTo>
                <a:cubicBezTo>
                  <a:pt x="1957" y="2395"/>
                  <a:pt x="1949" y="2358"/>
                  <a:pt x="1949" y="2320"/>
                </a:cubicBezTo>
                <a:cubicBezTo>
                  <a:pt x="1949" y="2123"/>
                  <a:pt x="2110" y="1962"/>
                  <a:pt x="2307" y="1962"/>
                </a:cubicBezTo>
                <a:cubicBezTo>
                  <a:pt x="2505" y="1962"/>
                  <a:pt x="2666" y="2123"/>
                  <a:pt x="2666" y="2320"/>
                </a:cubicBezTo>
                <a:cubicBezTo>
                  <a:pt x="2666" y="2518"/>
                  <a:pt x="2505" y="2679"/>
                  <a:pt x="2307" y="2679"/>
                </a:cubicBezTo>
                <a:close/>
                <a:moveTo>
                  <a:pt x="2307" y="2679"/>
                </a:moveTo>
                <a:cubicBezTo>
                  <a:pt x="2307" y="2679"/>
                  <a:pt x="2307" y="2679"/>
                  <a:pt x="2307" y="2679"/>
                </a:cubicBezTo>
              </a:path>
            </a:pathLst>
          </a:custGeom>
          <a:solidFill>
            <a:srgbClr val="0021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91475" y="4718050"/>
            <a:ext cx="166688" cy="222250"/>
            <a:chOff x="7991475" y="4718050"/>
            <a:chExt cx="166688" cy="222250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7991475" y="4746625"/>
              <a:ext cx="166688" cy="193675"/>
            </a:xfrm>
            <a:custGeom>
              <a:avLst/>
              <a:gdLst>
                <a:gd name="T0" fmla="*/ 2264 w 2476"/>
                <a:gd name="T1" fmla="*/ 0 h 2864"/>
                <a:gd name="T2" fmla="*/ 2073 w 2476"/>
                <a:gd name="T3" fmla="*/ 0 h 2864"/>
                <a:gd name="T4" fmla="*/ 2004 w 2476"/>
                <a:gd name="T5" fmla="*/ 39 h 2864"/>
                <a:gd name="T6" fmla="*/ 2004 w 2476"/>
                <a:gd name="T7" fmla="*/ 119 h 2864"/>
                <a:gd name="T8" fmla="*/ 2073 w 2476"/>
                <a:gd name="T9" fmla="*/ 158 h 2864"/>
                <a:gd name="T10" fmla="*/ 2264 w 2476"/>
                <a:gd name="T11" fmla="*/ 158 h 2864"/>
                <a:gd name="T12" fmla="*/ 2317 w 2476"/>
                <a:gd name="T13" fmla="*/ 211 h 2864"/>
                <a:gd name="T14" fmla="*/ 2317 w 2476"/>
                <a:gd name="T15" fmla="*/ 2653 h 2864"/>
                <a:gd name="T16" fmla="*/ 2264 w 2476"/>
                <a:gd name="T17" fmla="*/ 2705 h 2864"/>
                <a:gd name="T18" fmla="*/ 210 w 2476"/>
                <a:gd name="T19" fmla="*/ 2705 h 2864"/>
                <a:gd name="T20" fmla="*/ 158 w 2476"/>
                <a:gd name="T21" fmla="*/ 2653 h 2864"/>
                <a:gd name="T22" fmla="*/ 158 w 2476"/>
                <a:gd name="T23" fmla="*/ 211 h 2864"/>
                <a:gd name="T24" fmla="*/ 210 w 2476"/>
                <a:gd name="T25" fmla="*/ 158 h 2864"/>
                <a:gd name="T26" fmla="*/ 406 w 2476"/>
                <a:gd name="T27" fmla="*/ 158 h 2864"/>
                <a:gd name="T28" fmla="*/ 475 w 2476"/>
                <a:gd name="T29" fmla="*/ 119 h 2864"/>
                <a:gd name="T30" fmla="*/ 475 w 2476"/>
                <a:gd name="T31" fmla="*/ 39 h 2864"/>
                <a:gd name="T32" fmla="*/ 406 w 2476"/>
                <a:gd name="T33" fmla="*/ 0 h 2864"/>
                <a:gd name="T34" fmla="*/ 210 w 2476"/>
                <a:gd name="T35" fmla="*/ 0 h 2864"/>
                <a:gd name="T36" fmla="*/ 0 w 2476"/>
                <a:gd name="T37" fmla="*/ 211 h 2864"/>
                <a:gd name="T38" fmla="*/ 0 w 2476"/>
                <a:gd name="T39" fmla="*/ 2653 h 2864"/>
                <a:gd name="T40" fmla="*/ 211 w 2476"/>
                <a:gd name="T41" fmla="*/ 2864 h 2864"/>
                <a:gd name="T42" fmla="*/ 2264 w 2476"/>
                <a:gd name="T43" fmla="*/ 2864 h 2864"/>
                <a:gd name="T44" fmla="*/ 2476 w 2476"/>
                <a:gd name="T45" fmla="*/ 2653 h 2864"/>
                <a:gd name="T46" fmla="*/ 2476 w 2476"/>
                <a:gd name="T47" fmla="*/ 211 h 2864"/>
                <a:gd name="T48" fmla="*/ 2264 w 2476"/>
                <a:gd name="T49" fmla="*/ 0 h 2864"/>
                <a:gd name="T50" fmla="*/ 2264 w 2476"/>
                <a:gd name="T51" fmla="*/ 0 h 2864"/>
                <a:gd name="T52" fmla="*/ 2264 w 2476"/>
                <a:gd name="T53" fmla="*/ 0 h 2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76" h="2864">
                  <a:moveTo>
                    <a:pt x="2264" y="0"/>
                  </a:moveTo>
                  <a:cubicBezTo>
                    <a:pt x="2073" y="0"/>
                    <a:pt x="2073" y="0"/>
                    <a:pt x="2073" y="0"/>
                  </a:cubicBezTo>
                  <a:cubicBezTo>
                    <a:pt x="2044" y="0"/>
                    <a:pt x="2018" y="15"/>
                    <a:pt x="2004" y="39"/>
                  </a:cubicBezTo>
                  <a:cubicBezTo>
                    <a:pt x="1990" y="64"/>
                    <a:pt x="1990" y="94"/>
                    <a:pt x="2004" y="119"/>
                  </a:cubicBezTo>
                  <a:cubicBezTo>
                    <a:pt x="2018" y="143"/>
                    <a:pt x="2044" y="158"/>
                    <a:pt x="2073" y="158"/>
                  </a:cubicBezTo>
                  <a:cubicBezTo>
                    <a:pt x="2264" y="158"/>
                    <a:pt x="2264" y="158"/>
                    <a:pt x="2264" y="158"/>
                  </a:cubicBezTo>
                  <a:cubicBezTo>
                    <a:pt x="2293" y="158"/>
                    <a:pt x="2317" y="182"/>
                    <a:pt x="2317" y="211"/>
                  </a:cubicBezTo>
                  <a:cubicBezTo>
                    <a:pt x="2317" y="2653"/>
                    <a:pt x="2317" y="2653"/>
                    <a:pt x="2317" y="2653"/>
                  </a:cubicBezTo>
                  <a:cubicBezTo>
                    <a:pt x="2317" y="2682"/>
                    <a:pt x="2293" y="2705"/>
                    <a:pt x="2264" y="2705"/>
                  </a:cubicBezTo>
                  <a:cubicBezTo>
                    <a:pt x="210" y="2705"/>
                    <a:pt x="210" y="2705"/>
                    <a:pt x="210" y="2705"/>
                  </a:cubicBezTo>
                  <a:cubicBezTo>
                    <a:pt x="181" y="2705"/>
                    <a:pt x="158" y="2682"/>
                    <a:pt x="158" y="2653"/>
                  </a:cubicBezTo>
                  <a:cubicBezTo>
                    <a:pt x="158" y="211"/>
                    <a:pt x="158" y="211"/>
                    <a:pt x="158" y="211"/>
                  </a:cubicBezTo>
                  <a:cubicBezTo>
                    <a:pt x="158" y="182"/>
                    <a:pt x="181" y="158"/>
                    <a:pt x="210" y="158"/>
                  </a:cubicBezTo>
                  <a:cubicBezTo>
                    <a:pt x="406" y="158"/>
                    <a:pt x="406" y="158"/>
                    <a:pt x="406" y="158"/>
                  </a:cubicBezTo>
                  <a:cubicBezTo>
                    <a:pt x="434" y="158"/>
                    <a:pt x="461" y="143"/>
                    <a:pt x="475" y="119"/>
                  </a:cubicBezTo>
                  <a:cubicBezTo>
                    <a:pt x="489" y="94"/>
                    <a:pt x="489" y="64"/>
                    <a:pt x="475" y="39"/>
                  </a:cubicBezTo>
                  <a:cubicBezTo>
                    <a:pt x="461" y="15"/>
                    <a:pt x="434" y="0"/>
                    <a:pt x="40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94" y="0"/>
                    <a:pt x="0" y="94"/>
                    <a:pt x="0" y="211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769"/>
                    <a:pt x="94" y="2864"/>
                    <a:pt x="211" y="2864"/>
                  </a:cubicBezTo>
                  <a:cubicBezTo>
                    <a:pt x="2264" y="2864"/>
                    <a:pt x="2264" y="2864"/>
                    <a:pt x="2264" y="2864"/>
                  </a:cubicBezTo>
                  <a:cubicBezTo>
                    <a:pt x="2381" y="2864"/>
                    <a:pt x="2476" y="2769"/>
                    <a:pt x="2476" y="2653"/>
                  </a:cubicBezTo>
                  <a:cubicBezTo>
                    <a:pt x="2476" y="211"/>
                    <a:pt x="2476" y="211"/>
                    <a:pt x="2476" y="211"/>
                  </a:cubicBezTo>
                  <a:cubicBezTo>
                    <a:pt x="2476" y="94"/>
                    <a:pt x="2381" y="0"/>
                    <a:pt x="2264" y="0"/>
                  </a:cubicBezTo>
                  <a:close/>
                  <a:moveTo>
                    <a:pt x="2264" y="0"/>
                  </a:moveTo>
                  <a:cubicBezTo>
                    <a:pt x="2264" y="0"/>
                    <a:pt x="2264" y="0"/>
                    <a:pt x="226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8020050" y="4718050"/>
              <a:ext cx="109538" cy="177800"/>
            </a:xfrm>
            <a:custGeom>
              <a:avLst/>
              <a:gdLst>
                <a:gd name="T0" fmla="*/ 223 w 1632"/>
                <a:gd name="T1" fmla="*/ 571 h 2626"/>
                <a:gd name="T2" fmla="*/ 1412 w 1632"/>
                <a:gd name="T3" fmla="*/ 571 h 2626"/>
                <a:gd name="T4" fmla="*/ 1480 w 1632"/>
                <a:gd name="T5" fmla="*/ 532 h 2626"/>
                <a:gd name="T6" fmla="*/ 1480 w 1632"/>
                <a:gd name="T7" fmla="*/ 452 h 2626"/>
                <a:gd name="T8" fmla="*/ 1412 w 1632"/>
                <a:gd name="T9" fmla="*/ 413 h 2626"/>
                <a:gd name="T10" fmla="*/ 1245 w 1632"/>
                <a:gd name="T11" fmla="*/ 413 h 2626"/>
                <a:gd name="T12" fmla="*/ 811 w 1632"/>
                <a:gd name="T13" fmla="*/ 0 h 2626"/>
                <a:gd name="T14" fmla="*/ 377 w 1632"/>
                <a:gd name="T15" fmla="*/ 413 h 2626"/>
                <a:gd name="T16" fmla="*/ 223 w 1632"/>
                <a:gd name="T17" fmla="*/ 413 h 2626"/>
                <a:gd name="T18" fmla="*/ 155 w 1632"/>
                <a:gd name="T19" fmla="*/ 452 h 2626"/>
                <a:gd name="T20" fmla="*/ 155 w 1632"/>
                <a:gd name="T21" fmla="*/ 532 h 2626"/>
                <a:gd name="T22" fmla="*/ 223 w 1632"/>
                <a:gd name="T23" fmla="*/ 571 h 2626"/>
                <a:gd name="T24" fmla="*/ 811 w 1632"/>
                <a:gd name="T25" fmla="*/ 158 h 2626"/>
                <a:gd name="T26" fmla="*/ 1086 w 1632"/>
                <a:gd name="T27" fmla="*/ 413 h 2626"/>
                <a:gd name="T28" fmla="*/ 537 w 1632"/>
                <a:gd name="T29" fmla="*/ 413 h 2626"/>
                <a:gd name="T30" fmla="*/ 811 w 1632"/>
                <a:gd name="T31" fmla="*/ 158 h 2626"/>
                <a:gd name="T32" fmla="*/ 0 w 1632"/>
                <a:gd name="T33" fmla="*/ 1173 h 2626"/>
                <a:gd name="T34" fmla="*/ 79 w 1632"/>
                <a:gd name="T35" fmla="*/ 1252 h 2626"/>
                <a:gd name="T36" fmla="*/ 1547 w 1632"/>
                <a:gd name="T37" fmla="*/ 1252 h 2626"/>
                <a:gd name="T38" fmla="*/ 1626 w 1632"/>
                <a:gd name="T39" fmla="*/ 1173 h 2626"/>
                <a:gd name="T40" fmla="*/ 1547 w 1632"/>
                <a:gd name="T41" fmla="*/ 1094 h 2626"/>
                <a:gd name="T42" fmla="*/ 79 w 1632"/>
                <a:gd name="T43" fmla="*/ 1094 h 2626"/>
                <a:gd name="T44" fmla="*/ 0 w 1632"/>
                <a:gd name="T45" fmla="*/ 1173 h 2626"/>
                <a:gd name="T46" fmla="*/ 1547 w 1632"/>
                <a:gd name="T47" fmla="*/ 1780 h 2626"/>
                <a:gd name="T48" fmla="*/ 79 w 1632"/>
                <a:gd name="T49" fmla="*/ 1780 h 2626"/>
                <a:gd name="T50" fmla="*/ 2 w 1632"/>
                <a:gd name="T51" fmla="*/ 1859 h 2626"/>
                <a:gd name="T52" fmla="*/ 79 w 1632"/>
                <a:gd name="T53" fmla="*/ 1939 h 2626"/>
                <a:gd name="T54" fmla="*/ 1547 w 1632"/>
                <a:gd name="T55" fmla="*/ 1939 h 2626"/>
                <a:gd name="T56" fmla="*/ 1617 w 1632"/>
                <a:gd name="T57" fmla="*/ 1900 h 2626"/>
                <a:gd name="T58" fmla="*/ 1617 w 1632"/>
                <a:gd name="T59" fmla="*/ 1819 h 2626"/>
                <a:gd name="T60" fmla="*/ 1547 w 1632"/>
                <a:gd name="T61" fmla="*/ 1780 h 2626"/>
                <a:gd name="T62" fmla="*/ 1547 w 1632"/>
                <a:gd name="T63" fmla="*/ 2467 h 2626"/>
                <a:gd name="T64" fmla="*/ 79 w 1632"/>
                <a:gd name="T65" fmla="*/ 2467 h 2626"/>
                <a:gd name="T66" fmla="*/ 2 w 1632"/>
                <a:gd name="T67" fmla="*/ 2546 h 2626"/>
                <a:gd name="T68" fmla="*/ 79 w 1632"/>
                <a:gd name="T69" fmla="*/ 2625 h 2626"/>
                <a:gd name="T70" fmla="*/ 1547 w 1632"/>
                <a:gd name="T71" fmla="*/ 2625 h 2626"/>
                <a:gd name="T72" fmla="*/ 1617 w 1632"/>
                <a:gd name="T73" fmla="*/ 2586 h 2626"/>
                <a:gd name="T74" fmla="*/ 1617 w 1632"/>
                <a:gd name="T75" fmla="*/ 2506 h 2626"/>
                <a:gd name="T76" fmla="*/ 1547 w 1632"/>
                <a:gd name="T77" fmla="*/ 2467 h 2626"/>
                <a:gd name="T78" fmla="*/ 1547 w 1632"/>
                <a:gd name="T79" fmla="*/ 2467 h 2626"/>
                <a:gd name="T80" fmla="*/ 1547 w 1632"/>
                <a:gd name="T81" fmla="*/ 2467 h 2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2" h="2626">
                  <a:moveTo>
                    <a:pt x="223" y="571"/>
                  </a:moveTo>
                  <a:cubicBezTo>
                    <a:pt x="1412" y="571"/>
                    <a:pt x="1412" y="571"/>
                    <a:pt x="1412" y="571"/>
                  </a:cubicBezTo>
                  <a:cubicBezTo>
                    <a:pt x="1440" y="571"/>
                    <a:pt x="1466" y="556"/>
                    <a:pt x="1480" y="532"/>
                  </a:cubicBezTo>
                  <a:cubicBezTo>
                    <a:pt x="1494" y="507"/>
                    <a:pt x="1494" y="477"/>
                    <a:pt x="1480" y="452"/>
                  </a:cubicBezTo>
                  <a:cubicBezTo>
                    <a:pt x="1466" y="428"/>
                    <a:pt x="1440" y="413"/>
                    <a:pt x="1412" y="413"/>
                  </a:cubicBezTo>
                  <a:cubicBezTo>
                    <a:pt x="1245" y="413"/>
                    <a:pt x="1245" y="413"/>
                    <a:pt x="1245" y="413"/>
                  </a:cubicBezTo>
                  <a:cubicBezTo>
                    <a:pt x="1224" y="181"/>
                    <a:pt x="1037" y="0"/>
                    <a:pt x="811" y="0"/>
                  </a:cubicBezTo>
                  <a:cubicBezTo>
                    <a:pt x="585" y="0"/>
                    <a:pt x="399" y="181"/>
                    <a:pt x="377" y="413"/>
                  </a:cubicBezTo>
                  <a:cubicBezTo>
                    <a:pt x="223" y="413"/>
                    <a:pt x="223" y="413"/>
                    <a:pt x="223" y="413"/>
                  </a:cubicBezTo>
                  <a:cubicBezTo>
                    <a:pt x="195" y="413"/>
                    <a:pt x="169" y="428"/>
                    <a:pt x="155" y="452"/>
                  </a:cubicBezTo>
                  <a:cubicBezTo>
                    <a:pt x="141" y="477"/>
                    <a:pt x="141" y="507"/>
                    <a:pt x="155" y="532"/>
                  </a:cubicBezTo>
                  <a:cubicBezTo>
                    <a:pt x="169" y="556"/>
                    <a:pt x="195" y="571"/>
                    <a:pt x="223" y="571"/>
                  </a:cubicBezTo>
                  <a:close/>
                  <a:moveTo>
                    <a:pt x="811" y="158"/>
                  </a:moveTo>
                  <a:cubicBezTo>
                    <a:pt x="950" y="158"/>
                    <a:pt x="1066" y="269"/>
                    <a:pt x="1086" y="413"/>
                  </a:cubicBezTo>
                  <a:cubicBezTo>
                    <a:pt x="537" y="413"/>
                    <a:pt x="537" y="413"/>
                    <a:pt x="537" y="413"/>
                  </a:cubicBezTo>
                  <a:cubicBezTo>
                    <a:pt x="557" y="269"/>
                    <a:pt x="672" y="158"/>
                    <a:pt x="811" y="158"/>
                  </a:cubicBezTo>
                  <a:close/>
                  <a:moveTo>
                    <a:pt x="0" y="1173"/>
                  </a:moveTo>
                  <a:cubicBezTo>
                    <a:pt x="0" y="1217"/>
                    <a:pt x="36" y="1252"/>
                    <a:pt x="79" y="1252"/>
                  </a:cubicBezTo>
                  <a:cubicBezTo>
                    <a:pt x="1547" y="1252"/>
                    <a:pt x="1547" y="1252"/>
                    <a:pt x="1547" y="1252"/>
                  </a:cubicBezTo>
                  <a:cubicBezTo>
                    <a:pt x="1591" y="1252"/>
                    <a:pt x="1626" y="1217"/>
                    <a:pt x="1626" y="1173"/>
                  </a:cubicBezTo>
                  <a:cubicBezTo>
                    <a:pt x="1626" y="1129"/>
                    <a:pt x="1591" y="1094"/>
                    <a:pt x="1547" y="1094"/>
                  </a:cubicBezTo>
                  <a:cubicBezTo>
                    <a:pt x="79" y="1094"/>
                    <a:pt x="79" y="1094"/>
                    <a:pt x="79" y="1094"/>
                  </a:cubicBezTo>
                  <a:cubicBezTo>
                    <a:pt x="36" y="1094"/>
                    <a:pt x="0" y="1129"/>
                    <a:pt x="0" y="1173"/>
                  </a:cubicBezTo>
                  <a:close/>
                  <a:moveTo>
                    <a:pt x="1547" y="1780"/>
                  </a:moveTo>
                  <a:cubicBezTo>
                    <a:pt x="79" y="1780"/>
                    <a:pt x="79" y="1780"/>
                    <a:pt x="79" y="1780"/>
                  </a:cubicBezTo>
                  <a:cubicBezTo>
                    <a:pt x="36" y="1781"/>
                    <a:pt x="2" y="1816"/>
                    <a:pt x="2" y="1859"/>
                  </a:cubicBezTo>
                  <a:cubicBezTo>
                    <a:pt x="2" y="1902"/>
                    <a:pt x="36" y="1938"/>
                    <a:pt x="79" y="1939"/>
                  </a:cubicBezTo>
                  <a:cubicBezTo>
                    <a:pt x="1547" y="1939"/>
                    <a:pt x="1547" y="1939"/>
                    <a:pt x="1547" y="1939"/>
                  </a:cubicBezTo>
                  <a:cubicBezTo>
                    <a:pt x="1576" y="1939"/>
                    <a:pt x="1602" y="1924"/>
                    <a:pt x="1617" y="1900"/>
                  </a:cubicBezTo>
                  <a:cubicBezTo>
                    <a:pt x="1632" y="1875"/>
                    <a:pt x="1632" y="1844"/>
                    <a:pt x="1617" y="1819"/>
                  </a:cubicBezTo>
                  <a:cubicBezTo>
                    <a:pt x="1602" y="1794"/>
                    <a:pt x="1576" y="1780"/>
                    <a:pt x="1547" y="1780"/>
                  </a:cubicBezTo>
                  <a:close/>
                  <a:moveTo>
                    <a:pt x="1547" y="2467"/>
                  </a:moveTo>
                  <a:cubicBezTo>
                    <a:pt x="79" y="2467"/>
                    <a:pt x="79" y="2467"/>
                    <a:pt x="79" y="2467"/>
                  </a:cubicBezTo>
                  <a:cubicBezTo>
                    <a:pt x="36" y="2468"/>
                    <a:pt x="2" y="2503"/>
                    <a:pt x="2" y="2546"/>
                  </a:cubicBezTo>
                  <a:cubicBezTo>
                    <a:pt x="2" y="2589"/>
                    <a:pt x="36" y="2624"/>
                    <a:pt x="79" y="2625"/>
                  </a:cubicBezTo>
                  <a:cubicBezTo>
                    <a:pt x="1547" y="2625"/>
                    <a:pt x="1547" y="2625"/>
                    <a:pt x="1547" y="2625"/>
                  </a:cubicBezTo>
                  <a:cubicBezTo>
                    <a:pt x="1576" y="2626"/>
                    <a:pt x="1602" y="2611"/>
                    <a:pt x="1617" y="2586"/>
                  </a:cubicBezTo>
                  <a:cubicBezTo>
                    <a:pt x="1632" y="2561"/>
                    <a:pt x="1632" y="2531"/>
                    <a:pt x="1617" y="2506"/>
                  </a:cubicBezTo>
                  <a:cubicBezTo>
                    <a:pt x="1602" y="2481"/>
                    <a:pt x="1576" y="2466"/>
                    <a:pt x="1547" y="2467"/>
                  </a:cubicBezTo>
                  <a:close/>
                  <a:moveTo>
                    <a:pt x="1547" y="2467"/>
                  </a:moveTo>
                  <a:cubicBezTo>
                    <a:pt x="1547" y="2467"/>
                    <a:pt x="1547" y="2467"/>
                    <a:pt x="1547" y="24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69200" y="5305425"/>
            <a:ext cx="185738" cy="222250"/>
            <a:chOff x="7569200" y="5305425"/>
            <a:chExt cx="185738" cy="222250"/>
          </a:xfrm>
          <a:solidFill>
            <a:srgbClr val="002147"/>
          </a:solidFill>
        </p:grpSpPr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7569200" y="5365750"/>
              <a:ext cx="182563" cy="161925"/>
            </a:xfrm>
            <a:custGeom>
              <a:avLst/>
              <a:gdLst>
                <a:gd name="T0" fmla="*/ 1128 w 2205"/>
                <a:gd name="T1" fmla="*/ 129 h 1936"/>
                <a:gd name="T2" fmla="*/ 328 w 2205"/>
                <a:gd name="T3" fmla="*/ 129 h 1936"/>
                <a:gd name="T4" fmla="*/ 264 w 2205"/>
                <a:gd name="T5" fmla="*/ 65 h 1936"/>
                <a:gd name="T6" fmla="*/ 328 w 2205"/>
                <a:gd name="T7" fmla="*/ 0 h 1936"/>
                <a:gd name="T8" fmla="*/ 1128 w 2205"/>
                <a:gd name="T9" fmla="*/ 0 h 1936"/>
                <a:gd name="T10" fmla="*/ 1193 w 2205"/>
                <a:gd name="T11" fmla="*/ 65 h 1936"/>
                <a:gd name="T12" fmla="*/ 1128 w 2205"/>
                <a:gd name="T13" fmla="*/ 129 h 1936"/>
                <a:gd name="T14" fmla="*/ 2134 w 2205"/>
                <a:gd name="T15" fmla="*/ 1935 h 1936"/>
                <a:gd name="T16" fmla="*/ 70 w 2205"/>
                <a:gd name="T17" fmla="*/ 1935 h 1936"/>
                <a:gd name="T18" fmla="*/ 12 w 2205"/>
                <a:gd name="T19" fmla="*/ 1904 h 1936"/>
                <a:gd name="T20" fmla="*/ 12 w 2205"/>
                <a:gd name="T21" fmla="*/ 1838 h 1936"/>
                <a:gd name="T22" fmla="*/ 70 w 2205"/>
                <a:gd name="T23" fmla="*/ 1806 h 1936"/>
                <a:gd name="T24" fmla="*/ 2134 w 2205"/>
                <a:gd name="T25" fmla="*/ 1806 h 1936"/>
                <a:gd name="T26" fmla="*/ 2193 w 2205"/>
                <a:gd name="T27" fmla="*/ 1838 h 1936"/>
                <a:gd name="T28" fmla="*/ 2193 w 2205"/>
                <a:gd name="T29" fmla="*/ 1904 h 1936"/>
                <a:gd name="T30" fmla="*/ 2134 w 2205"/>
                <a:gd name="T31" fmla="*/ 1935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05" h="1936">
                  <a:moveTo>
                    <a:pt x="1128" y="129"/>
                  </a:moveTo>
                  <a:cubicBezTo>
                    <a:pt x="328" y="129"/>
                    <a:pt x="328" y="129"/>
                    <a:pt x="328" y="129"/>
                  </a:cubicBezTo>
                  <a:cubicBezTo>
                    <a:pt x="293" y="129"/>
                    <a:pt x="264" y="100"/>
                    <a:pt x="264" y="65"/>
                  </a:cubicBezTo>
                  <a:cubicBezTo>
                    <a:pt x="264" y="29"/>
                    <a:pt x="293" y="0"/>
                    <a:pt x="328" y="0"/>
                  </a:cubicBezTo>
                  <a:cubicBezTo>
                    <a:pt x="1128" y="0"/>
                    <a:pt x="1128" y="0"/>
                    <a:pt x="1128" y="0"/>
                  </a:cubicBezTo>
                  <a:cubicBezTo>
                    <a:pt x="1164" y="0"/>
                    <a:pt x="1193" y="29"/>
                    <a:pt x="1193" y="65"/>
                  </a:cubicBezTo>
                  <a:cubicBezTo>
                    <a:pt x="1193" y="100"/>
                    <a:pt x="1164" y="129"/>
                    <a:pt x="1128" y="129"/>
                  </a:cubicBezTo>
                  <a:moveTo>
                    <a:pt x="2134" y="1935"/>
                  </a:moveTo>
                  <a:cubicBezTo>
                    <a:pt x="70" y="1935"/>
                    <a:pt x="70" y="1935"/>
                    <a:pt x="70" y="1935"/>
                  </a:cubicBezTo>
                  <a:cubicBezTo>
                    <a:pt x="47" y="1936"/>
                    <a:pt x="24" y="1924"/>
                    <a:pt x="12" y="1904"/>
                  </a:cubicBezTo>
                  <a:cubicBezTo>
                    <a:pt x="0" y="1883"/>
                    <a:pt x="0" y="1858"/>
                    <a:pt x="12" y="1838"/>
                  </a:cubicBezTo>
                  <a:cubicBezTo>
                    <a:pt x="24" y="1817"/>
                    <a:pt x="47" y="1805"/>
                    <a:pt x="70" y="1806"/>
                  </a:cubicBezTo>
                  <a:cubicBezTo>
                    <a:pt x="2134" y="1806"/>
                    <a:pt x="2134" y="1806"/>
                    <a:pt x="2134" y="1806"/>
                  </a:cubicBezTo>
                  <a:cubicBezTo>
                    <a:pt x="2158" y="1805"/>
                    <a:pt x="2180" y="1817"/>
                    <a:pt x="2193" y="1838"/>
                  </a:cubicBezTo>
                  <a:cubicBezTo>
                    <a:pt x="2205" y="1858"/>
                    <a:pt x="2205" y="1883"/>
                    <a:pt x="2193" y="1904"/>
                  </a:cubicBezTo>
                  <a:cubicBezTo>
                    <a:pt x="2180" y="1924"/>
                    <a:pt x="2158" y="1936"/>
                    <a:pt x="2134" y="19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7569200" y="5365750"/>
              <a:ext cx="165100" cy="161925"/>
            </a:xfrm>
            <a:custGeom>
              <a:avLst/>
              <a:gdLst>
                <a:gd name="T0" fmla="*/ 67 w 1989"/>
                <a:gd name="T1" fmla="*/ 1939 h 1939"/>
                <a:gd name="T2" fmla="*/ 61 w 1989"/>
                <a:gd name="T3" fmla="*/ 1939 h 1939"/>
                <a:gd name="T4" fmla="*/ 3 w 1989"/>
                <a:gd name="T5" fmla="*/ 1869 h 1939"/>
                <a:gd name="T6" fmla="*/ 202 w 1989"/>
                <a:gd name="T7" fmla="*/ 178 h 1939"/>
                <a:gd name="T8" fmla="*/ 217 w 1989"/>
                <a:gd name="T9" fmla="*/ 61 h 1939"/>
                <a:gd name="T10" fmla="*/ 289 w 1989"/>
                <a:gd name="T11" fmla="*/ 5 h 1939"/>
                <a:gd name="T12" fmla="*/ 345 w 1989"/>
                <a:gd name="T13" fmla="*/ 77 h 1939"/>
                <a:gd name="T14" fmla="*/ 330 w 1989"/>
                <a:gd name="T15" fmla="*/ 195 h 1939"/>
                <a:gd name="T16" fmla="*/ 132 w 1989"/>
                <a:gd name="T17" fmla="*/ 1881 h 1939"/>
                <a:gd name="T18" fmla="*/ 67 w 1989"/>
                <a:gd name="T19" fmla="*/ 1939 h 1939"/>
                <a:gd name="T20" fmla="*/ 1925 w 1989"/>
                <a:gd name="T21" fmla="*/ 133 h 1939"/>
                <a:gd name="T22" fmla="*/ 1125 w 1989"/>
                <a:gd name="T23" fmla="*/ 133 h 1939"/>
                <a:gd name="T24" fmla="*/ 1061 w 1989"/>
                <a:gd name="T25" fmla="*/ 69 h 1939"/>
                <a:gd name="T26" fmla="*/ 1125 w 1989"/>
                <a:gd name="T27" fmla="*/ 4 h 1939"/>
                <a:gd name="T28" fmla="*/ 1925 w 1989"/>
                <a:gd name="T29" fmla="*/ 4 h 1939"/>
                <a:gd name="T30" fmla="*/ 1989 w 1989"/>
                <a:gd name="T31" fmla="*/ 69 h 1939"/>
                <a:gd name="T32" fmla="*/ 1925 w 1989"/>
                <a:gd name="T33" fmla="*/ 133 h 1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9" h="1939">
                  <a:moveTo>
                    <a:pt x="67" y="1939"/>
                  </a:moveTo>
                  <a:cubicBezTo>
                    <a:pt x="65" y="1939"/>
                    <a:pt x="63" y="1939"/>
                    <a:pt x="61" y="1939"/>
                  </a:cubicBezTo>
                  <a:cubicBezTo>
                    <a:pt x="26" y="1935"/>
                    <a:pt x="0" y="1904"/>
                    <a:pt x="3" y="1869"/>
                  </a:cubicBezTo>
                  <a:cubicBezTo>
                    <a:pt x="57" y="1304"/>
                    <a:pt x="131" y="731"/>
                    <a:pt x="202" y="178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21" y="25"/>
                    <a:pt x="254" y="0"/>
                    <a:pt x="289" y="5"/>
                  </a:cubicBezTo>
                  <a:cubicBezTo>
                    <a:pt x="324" y="9"/>
                    <a:pt x="349" y="42"/>
                    <a:pt x="345" y="77"/>
                  </a:cubicBezTo>
                  <a:cubicBezTo>
                    <a:pt x="330" y="195"/>
                    <a:pt x="330" y="195"/>
                    <a:pt x="330" y="195"/>
                  </a:cubicBezTo>
                  <a:cubicBezTo>
                    <a:pt x="259" y="747"/>
                    <a:pt x="186" y="1318"/>
                    <a:pt x="132" y="1881"/>
                  </a:cubicBezTo>
                  <a:cubicBezTo>
                    <a:pt x="128" y="1914"/>
                    <a:pt x="101" y="1939"/>
                    <a:pt x="67" y="1939"/>
                  </a:cubicBezTo>
                  <a:moveTo>
                    <a:pt x="1925" y="133"/>
                  </a:moveTo>
                  <a:cubicBezTo>
                    <a:pt x="1125" y="133"/>
                    <a:pt x="1125" y="133"/>
                    <a:pt x="1125" y="133"/>
                  </a:cubicBezTo>
                  <a:cubicBezTo>
                    <a:pt x="1089" y="133"/>
                    <a:pt x="1061" y="104"/>
                    <a:pt x="1061" y="69"/>
                  </a:cubicBezTo>
                  <a:cubicBezTo>
                    <a:pt x="1061" y="33"/>
                    <a:pt x="1089" y="4"/>
                    <a:pt x="1125" y="4"/>
                  </a:cubicBezTo>
                  <a:cubicBezTo>
                    <a:pt x="1925" y="4"/>
                    <a:pt x="1925" y="4"/>
                    <a:pt x="1925" y="4"/>
                  </a:cubicBezTo>
                  <a:cubicBezTo>
                    <a:pt x="1960" y="4"/>
                    <a:pt x="1989" y="33"/>
                    <a:pt x="1989" y="69"/>
                  </a:cubicBezTo>
                  <a:cubicBezTo>
                    <a:pt x="1989" y="104"/>
                    <a:pt x="1960" y="133"/>
                    <a:pt x="1925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 noEditPoints="1"/>
            </p:cNvSpPr>
            <p:nvPr/>
          </p:nvSpPr>
          <p:spPr bwMode="auto">
            <a:xfrm>
              <a:off x="7618413" y="5305425"/>
              <a:ext cx="136525" cy="222250"/>
            </a:xfrm>
            <a:custGeom>
              <a:avLst/>
              <a:gdLst>
                <a:gd name="T0" fmla="*/ 1580 w 1646"/>
                <a:gd name="T1" fmla="*/ 2657 h 2657"/>
                <a:gd name="T2" fmla="*/ 1516 w 1646"/>
                <a:gd name="T3" fmla="*/ 2599 h 2657"/>
                <a:gd name="T4" fmla="*/ 1319 w 1646"/>
                <a:gd name="T5" fmla="*/ 795 h 2657"/>
                <a:gd name="T6" fmla="*/ 1375 w 1646"/>
                <a:gd name="T7" fmla="*/ 723 h 2657"/>
                <a:gd name="T8" fmla="*/ 1447 w 1646"/>
                <a:gd name="T9" fmla="*/ 779 h 2657"/>
                <a:gd name="T10" fmla="*/ 1644 w 1646"/>
                <a:gd name="T11" fmla="*/ 2587 h 2657"/>
                <a:gd name="T12" fmla="*/ 1628 w 1646"/>
                <a:gd name="T13" fmla="*/ 2636 h 2657"/>
                <a:gd name="T14" fmla="*/ 1580 w 1646"/>
                <a:gd name="T15" fmla="*/ 2657 h 2657"/>
                <a:gd name="T16" fmla="*/ 67 w 1646"/>
                <a:gd name="T17" fmla="*/ 1015 h 2657"/>
                <a:gd name="T18" fmla="*/ 18 w 1646"/>
                <a:gd name="T19" fmla="*/ 993 h 2657"/>
                <a:gd name="T20" fmla="*/ 3 w 1646"/>
                <a:gd name="T21" fmla="*/ 942 h 2657"/>
                <a:gd name="T22" fmla="*/ 17 w 1646"/>
                <a:gd name="T23" fmla="*/ 764 h 2657"/>
                <a:gd name="T24" fmla="*/ 33 w 1646"/>
                <a:gd name="T25" fmla="*/ 582 h 2657"/>
                <a:gd name="T26" fmla="*/ 154 w 1646"/>
                <a:gd name="T27" fmla="*/ 213 h 2657"/>
                <a:gd name="T28" fmla="*/ 501 w 1646"/>
                <a:gd name="T29" fmla="*/ 0 h 2657"/>
                <a:gd name="T30" fmla="*/ 566 w 1646"/>
                <a:gd name="T31" fmla="*/ 61 h 2657"/>
                <a:gd name="T32" fmla="*/ 508 w 1646"/>
                <a:gd name="T33" fmla="*/ 129 h 2657"/>
                <a:gd name="T34" fmla="*/ 262 w 1646"/>
                <a:gd name="T35" fmla="*/ 285 h 2657"/>
                <a:gd name="T36" fmla="*/ 161 w 1646"/>
                <a:gd name="T37" fmla="*/ 598 h 2657"/>
                <a:gd name="T38" fmla="*/ 146 w 1646"/>
                <a:gd name="T39" fmla="*/ 773 h 2657"/>
                <a:gd name="T40" fmla="*/ 130 w 1646"/>
                <a:gd name="T41" fmla="*/ 958 h 2657"/>
                <a:gd name="T42" fmla="*/ 67 w 1646"/>
                <a:gd name="T43" fmla="*/ 1015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46" h="2657">
                  <a:moveTo>
                    <a:pt x="1580" y="2657"/>
                  </a:moveTo>
                  <a:cubicBezTo>
                    <a:pt x="1547" y="2657"/>
                    <a:pt x="1519" y="2632"/>
                    <a:pt x="1516" y="2599"/>
                  </a:cubicBezTo>
                  <a:cubicBezTo>
                    <a:pt x="1446" y="1869"/>
                    <a:pt x="1385" y="1313"/>
                    <a:pt x="1319" y="795"/>
                  </a:cubicBezTo>
                  <a:cubicBezTo>
                    <a:pt x="1314" y="760"/>
                    <a:pt x="1339" y="727"/>
                    <a:pt x="1375" y="723"/>
                  </a:cubicBezTo>
                  <a:cubicBezTo>
                    <a:pt x="1410" y="718"/>
                    <a:pt x="1442" y="743"/>
                    <a:pt x="1447" y="779"/>
                  </a:cubicBezTo>
                  <a:cubicBezTo>
                    <a:pt x="1513" y="1298"/>
                    <a:pt x="1574" y="1856"/>
                    <a:pt x="1644" y="2587"/>
                  </a:cubicBezTo>
                  <a:cubicBezTo>
                    <a:pt x="1646" y="2605"/>
                    <a:pt x="1640" y="2623"/>
                    <a:pt x="1628" y="2636"/>
                  </a:cubicBezTo>
                  <a:cubicBezTo>
                    <a:pt x="1616" y="2650"/>
                    <a:pt x="1598" y="2657"/>
                    <a:pt x="1580" y="2657"/>
                  </a:cubicBezTo>
                  <a:moveTo>
                    <a:pt x="67" y="1015"/>
                  </a:moveTo>
                  <a:cubicBezTo>
                    <a:pt x="48" y="1015"/>
                    <a:pt x="30" y="1007"/>
                    <a:pt x="18" y="993"/>
                  </a:cubicBezTo>
                  <a:cubicBezTo>
                    <a:pt x="6" y="979"/>
                    <a:pt x="0" y="961"/>
                    <a:pt x="3" y="942"/>
                  </a:cubicBezTo>
                  <a:cubicBezTo>
                    <a:pt x="10" y="884"/>
                    <a:pt x="14" y="823"/>
                    <a:pt x="17" y="764"/>
                  </a:cubicBezTo>
                  <a:cubicBezTo>
                    <a:pt x="22" y="705"/>
                    <a:pt x="25" y="643"/>
                    <a:pt x="33" y="582"/>
                  </a:cubicBezTo>
                  <a:cubicBezTo>
                    <a:pt x="52" y="427"/>
                    <a:pt x="91" y="309"/>
                    <a:pt x="154" y="213"/>
                  </a:cubicBezTo>
                  <a:cubicBezTo>
                    <a:pt x="239" y="87"/>
                    <a:pt x="368" y="7"/>
                    <a:pt x="501" y="0"/>
                  </a:cubicBezTo>
                  <a:cubicBezTo>
                    <a:pt x="535" y="0"/>
                    <a:pt x="564" y="27"/>
                    <a:pt x="566" y="61"/>
                  </a:cubicBezTo>
                  <a:cubicBezTo>
                    <a:pt x="568" y="96"/>
                    <a:pt x="542" y="126"/>
                    <a:pt x="508" y="129"/>
                  </a:cubicBezTo>
                  <a:cubicBezTo>
                    <a:pt x="417" y="134"/>
                    <a:pt x="323" y="193"/>
                    <a:pt x="262" y="285"/>
                  </a:cubicBezTo>
                  <a:cubicBezTo>
                    <a:pt x="210" y="363"/>
                    <a:pt x="177" y="463"/>
                    <a:pt x="161" y="598"/>
                  </a:cubicBezTo>
                  <a:cubicBezTo>
                    <a:pt x="154" y="655"/>
                    <a:pt x="150" y="715"/>
                    <a:pt x="146" y="773"/>
                  </a:cubicBezTo>
                  <a:cubicBezTo>
                    <a:pt x="142" y="833"/>
                    <a:pt x="138" y="896"/>
                    <a:pt x="130" y="958"/>
                  </a:cubicBezTo>
                  <a:cubicBezTo>
                    <a:pt x="126" y="991"/>
                    <a:pt x="99" y="1015"/>
                    <a:pt x="67" y="10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 noEditPoints="1"/>
            </p:cNvSpPr>
            <p:nvPr/>
          </p:nvSpPr>
          <p:spPr bwMode="auto">
            <a:xfrm>
              <a:off x="7626350" y="5305425"/>
              <a:ext cx="76200" cy="169863"/>
            </a:xfrm>
            <a:custGeom>
              <a:avLst/>
              <a:gdLst>
                <a:gd name="T0" fmla="*/ 837 w 903"/>
                <a:gd name="T1" fmla="*/ 1017 h 2036"/>
                <a:gd name="T2" fmla="*/ 773 w 903"/>
                <a:gd name="T3" fmla="*/ 960 h 2036"/>
                <a:gd name="T4" fmla="*/ 757 w 903"/>
                <a:gd name="T5" fmla="*/ 774 h 2036"/>
                <a:gd name="T6" fmla="*/ 742 w 903"/>
                <a:gd name="T7" fmla="*/ 600 h 2036"/>
                <a:gd name="T8" fmla="*/ 642 w 903"/>
                <a:gd name="T9" fmla="*/ 287 h 2036"/>
                <a:gd name="T10" fmla="*/ 396 w 903"/>
                <a:gd name="T11" fmla="*/ 131 h 2036"/>
                <a:gd name="T12" fmla="*/ 335 w 903"/>
                <a:gd name="T13" fmla="*/ 63 h 2036"/>
                <a:gd name="T14" fmla="*/ 403 w 903"/>
                <a:gd name="T15" fmla="*/ 2 h 2036"/>
                <a:gd name="T16" fmla="*/ 749 w 903"/>
                <a:gd name="T17" fmla="*/ 215 h 2036"/>
                <a:gd name="T18" fmla="*/ 870 w 903"/>
                <a:gd name="T19" fmla="*/ 584 h 2036"/>
                <a:gd name="T20" fmla="*/ 886 w 903"/>
                <a:gd name="T21" fmla="*/ 766 h 2036"/>
                <a:gd name="T22" fmla="*/ 901 w 903"/>
                <a:gd name="T23" fmla="*/ 944 h 2036"/>
                <a:gd name="T24" fmla="*/ 885 w 903"/>
                <a:gd name="T25" fmla="*/ 995 h 2036"/>
                <a:gd name="T26" fmla="*/ 837 w 903"/>
                <a:gd name="T27" fmla="*/ 1017 h 2036"/>
                <a:gd name="T28" fmla="*/ 394 w 903"/>
                <a:gd name="T29" fmla="*/ 2036 h 2036"/>
                <a:gd name="T30" fmla="*/ 355 w 903"/>
                <a:gd name="T31" fmla="*/ 2023 h 2036"/>
                <a:gd name="T32" fmla="*/ 166 w 903"/>
                <a:gd name="T33" fmla="*/ 1858 h 2036"/>
                <a:gd name="T34" fmla="*/ 21 w 903"/>
                <a:gd name="T35" fmla="*/ 1627 h 2036"/>
                <a:gd name="T36" fmla="*/ 174 w 903"/>
                <a:gd name="T37" fmla="*/ 1367 h 2036"/>
                <a:gd name="T38" fmla="*/ 455 w 903"/>
                <a:gd name="T39" fmla="*/ 1447 h 2036"/>
                <a:gd name="T40" fmla="*/ 438 w 903"/>
                <a:gd name="T41" fmla="*/ 1535 h 2036"/>
                <a:gd name="T42" fmla="*/ 350 w 903"/>
                <a:gd name="T43" fmla="*/ 1521 h 2036"/>
                <a:gd name="T44" fmla="*/ 217 w 903"/>
                <a:gd name="T45" fmla="*/ 1489 h 2036"/>
                <a:gd name="T46" fmla="*/ 148 w 903"/>
                <a:gd name="T47" fmla="*/ 1604 h 2036"/>
                <a:gd name="T48" fmla="*/ 257 w 903"/>
                <a:gd name="T49" fmla="*/ 1767 h 2036"/>
                <a:gd name="T50" fmla="*/ 433 w 903"/>
                <a:gd name="T51" fmla="*/ 1920 h 2036"/>
                <a:gd name="T52" fmla="*/ 455 w 903"/>
                <a:gd name="T53" fmla="*/ 1992 h 2036"/>
                <a:gd name="T54" fmla="*/ 393 w 903"/>
                <a:gd name="T55" fmla="*/ 2036 h 2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3" h="2036">
                  <a:moveTo>
                    <a:pt x="837" y="1017"/>
                  </a:moveTo>
                  <a:cubicBezTo>
                    <a:pt x="804" y="1017"/>
                    <a:pt x="777" y="993"/>
                    <a:pt x="773" y="960"/>
                  </a:cubicBezTo>
                  <a:cubicBezTo>
                    <a:pt x="765" y="898"/>
                    <a:pt x="761" y="835"/>
                    <a:pt x="757" y="774"/>
                  </a:cubicBezTo>
                  <a:cubicBezTo>
                    <a:pt x="754" y="716"/>
                    <a:pt x="749" y="658"/>
                    <a:pt x="742" y="600"/>
                  </a:cubicBezTo>
                  <a:cubicBezTo>
                    <a:pt x="726" y="465"/>
                    <a:pt x="694" y="365"/>
                    <a:pt x="642" y="287"/>
                  </a:cubicBezTo>
                  <a:cubicBezTo>
                    <a:pt x="581" y="195"/>
                    <a:pt x="487" y="136"/>
                    <a:pt x="396" y="131"/>
                  </a:cubicBezTo>
                  <a:cubicBezTo>
                    <a:pt x="360" y="129"/>
                    <a:pt x="333" y="99"/>
                    <a:pt x="335" y="63"/>
                  </a:cubicBezTo>
                  <a:cubicBezTo>
                    <a:pt x="337" y="28"/>
                    <a:pt x="367" y="0"/>
                    <a:pt x="403" y="2"/>
                  </a:cubicBezTo>
                  <a:cubicBezTo>
                    <a:pt x="535" y="9"/>
                    <a:pt x="665" y="89"/>
                    <a:pt x="749" y="215"/>
                  </a:cubicBezTo>
                  <a:cubicBezTo>
                    <a:pt x="813" y="311"/>
                    <a:pt x="851" y="428"/>
                    <a:pt x="870" y="584"/>
                  </a:cubicBezTo>
                  <a:cubicBezTo>
                    <a:pt x="878" y="645"/>
                    <a:pt x="882" y="706"/>
                    <a:pt x="886" y="766"/>
                  </a:cubicBezTo>
                  <a:cubicBezTo>
                    <a:pt x="890" y="825"/>
                    <a:pt x="893" y="886"/>
                    <a:pt x="901" y="944"/>
                  </a:cubicBezTo>
                  <a:cubicBezTo>
                    <a:pt x="903" y="963"/>
                    <a:pt x="898" y="981"/>
                    <a:pt x="885" y="995"/>
                  </a:cubicBezTo>
                  <a:cubicBezTo>
                    <a:pt x="873" y="1009"/>
                    <a:pt x="855" y="1017"/>
                    <a:pt x="837" y="1017"/>
                  </a:cubicBezTo>
                  <a:moveTo>
                    <a:pt x="394" y="2036"/>
                  </a:moveTo>
                  <a:cubicBezTo>
                    <a:pt x="379" y="2036"/>
                    <a:pt x="366" y="2031"/>
                    <a:pt x="355" y="2023"/>
                  </a:cubicBezTo>
                  <a:cubicBezTo>
                    <a:pt x="287" y="1971"/>
                    <a:pt x="224" y="1916"/>
                    <a:pt x="166" y="1858"/>
                  </a:cubicBezTo>
                  <a:cubicBezTo>
                    <a:pt x="104" y="1796"/>
                    <a:pt x="38" y="1721"/>
                    <a:pt x="21" y="1627"/>
                  </a:cubicBezTo>
                  <a:cubicBezTo>
                    <a:pt x="0" y="1515"/>
                    <a:pt x="66" y="1403"/>
                    <a:pt x="174" y="1367"/>
                  </a:cubicBezTo>
                  <a:cubicBezTo>
                    <a:pt x="276" y="1332"/>
                    <a:pt x="399" y="1367"/>
                    <a:pt x="455" y="1447"/>
                  </a:cubicBezTo>
                  <a:cubicBezTo>
                    <a:pt x="474" y="1477"/>
                    <a:pt x="467" y="1515"/>
                    <a:pt x="438" y="1535"/>
                  </a:cubicBezTo>
                  <a:cubicBezTo>
                    <a:pt x="409" y="1555"/>
                    <a:pt x="370" y="1549"/>
                    <a:pt x="350" y="1521"/>
                  </a:cubicBezTo>
                  <a:cubicBezTo>
                    <a:pt x="329" y="1492"/>
                    <a:pt x="267" y="1471"/>
                    <a:pt x="217" y="1489"/>
                  </a:cubicBezTo>
                  <a:cubicBezTo>
                    <a:pt x="168" y="1505"/>
                    <a:pt x="139" y="1554"/>
                    <a:pt x="148" y="1604"/>
                  </a:cubicBezTo>
                  <a:cubicBezTo>
                    <a:pt x="159" y="1663"/>
                    <a:pt x="209" y="1719"/>
                    <a:pt x="257" y="1767"/>
                  </a:cubicBezTo>
                  <a:cubicBezTo>
                    <a:pt x="311" y="1821"/>
                    <a:pt x="370" y="1872"/>
                    <a:pt x="433" y="1920"/>
                  </a:cubicBezTo>
                  <a:cubicBezTo>
                    <a:pt x="455" y="1937"/>
                    <a:pt x="463" y="1966"/>
                    <a:pt x="455" y="1992"/>
                  </a:cubicBezTo>
                  <a:cubicBezTo>
                    <a:pt x="446" y="2018"/>
                    <a:pt x="421" y="2036"/>
                    <a:pt x="393" y="20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/>
          </p:nvSpPr>
          <p:spPr bwMode="auto">
            <a:xfrm>
              <a:off x="7656513" y="5416550"/>
              <a:ext cx="39688" cy="58738"/>
            </a:xfrm>
            <a:custGeom>
              <a:avLst/>
              <a:gdLst>
                <a:gd name="T0" fmla="*/ 77 w 470"/>
                <a:gd name="T1" fmla="*/ 704 h 704"/>
                <a:gd name="T2" fmla="*/ 15 w 470"/>
                <a:gd name="T3" fmla="*/ 660 h 704"/>
                <a:gd name="T4" fmla="*/ 38 w 470"/>
                <a:gd name="T5" fmla="*/ 588 h 704"/>
                <a:gd name="T6" fmla="*/ 214 w 470"/>
                <a:gd name="T7" fmla="*/ 435 h 704"/>
                <a:gd name="T8" fmla="*/ 322 w 470"/>
                <a:gd name="T9" fmla="*/ 272 h 704"/>
                <a:gd name="T10" fmla="*/ 254 w 470"/>
                <a:gd name="T11" fmla="*/ 157 h 704"/>
                <a:gd name="T12" fmla="*/ 121 w 470"/>
                <a:gd name="T13" fmla="*/ 189 h 704"/>
                <a:gd name="T14" fmla="*/ 62 w 470"/>
                <a:gd name="T15" fmla="*/ 216 h 704"/>
                <a:gd name="T16" fmla="*/ 9 w 470"/>
                <a:gd name="T17" fmla="*/ 180 h 704"/>
                <a:gd name="T18" fmla="*/ 15 w 470"/>
                <a:gd name="T19" fmla="*/ 115 h 704"/>
                <a:gd name="T20" fmla="*/ 296 w 470"/>
                <a:gd name="T21" fmla="*/ 35 h 704"/>
                <a:gd name="T22" fmla="*/ 449 w 470"/>
                <a:gd name="T23" fmla="*/ 295 h 704"/>
                <a:gd name="T24" fmla="*/ 305 w 470"/>
                <a:gd name="T25" fmla="*/ 526 h 704"/>
                <a:gd name="T26" fmla="*/ 116 w 470"/>
                <a:gd name="T27" fmla="*/ 691 h 704"/>
                <a:gd name="T28" fmla="*/ 77 w 470"/>
                <a:gd name="T29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0" h="704">
                  <a:moveTo>
                    <a:pt x="77" y="704"/>
                  </a:moveTo>
                  <a:cubicBezTo>
                    <a:pt x="49" y="704"/>
                    <a:pt x="24" y="686"/>
                    <a:pt x="15" y="660"/>
                  </a:cubicBezTo>
                  <a:cubicBezTo>
                    <a:pt x="6" y="634"/>
                    <a:pt x="15" y="605"/>
                    <a:pt x="38" y="588"/>
                  </a:cubicBezTo>
                  <a:cubicBezTo>
                    <a:pt x="100" y="540"/>
                    <a:pt x="160" y="489"/>
                    <a:pt x="214" y="435"/>
                  </a:cubicBezTo>
                  <a:cubicBezTo>
                    <a:pt x="261" y="387"/>
                    <a:pt x="311" y="331"/>
                    <a:pt x="322" y="272"/>
                  </a:cubicBezTo>
                  <a:cubicBezTo>
                    <a:pt x="331" y="222"/>
                    <a:pt x="302" y="173"/>
                    <a:pt x="254" y="157"/>
                  </a:cubicBezTo>
                  <a:cubicBezTo>
                    <a:pt x="204" y="139"/>
                    <a:pt x="141" y="160"/>
                    <a:pt x="121" y="189"/>
                  </a:cubicBezTo>
                  <a:cubicBezTo>
                    <a:pt x="107" y="208"/>
                    <a:pt x="85" y="218"/>
                    <a:pt x="62" y="216"/>
                  </a:cubicBezTo>
                  <a:cubicBezTo>
                    <a:pt x="39" y="215"/>
                    <a:pt x="19" y="200"/>
                    <a:pt x="9" y="180"/>
                  </a:cubicBezTo>
                  <a:cubicBezTo>
                    <a:pt x="0" y="159"/>
                    <a:pt x="2" y="134"/>
                    <a:pt x="15" y="115"/>
                  </a:cubicBezTo>
                  <a:cubicBezTo>
                    <a:pt x="71" y="35"/>
                    <a:pt x="194" y="0"/>
                    <a:pt x="296" y="35"/>
                  </a:cubicBezTo>
                  <a:cubicBezTo>
                    <a:pt x="405" y="71"/>
                    <a:pt x="470" y="182"/>
                    <a:pt x="449" y="295"/>
                  </a:cubicBezTo>
                  <a:cubicBezTo>
                    <a:pt x="432" y="389"/>
                    <a:pt x="367" y="464"/>
                    <a:pt x="305" y="526"/>
                  </a:cubicBezTo>
                  <a:cubicBezTo>
                    <a:pt x="247" y="584"/>
                    <a:pt x="183" y="639"/>
                    <a:pt x="116" y="691"/>
                  </a:cubicBezTo>
                  <a:cubicBezTo>
                    <a:pt x="105" y="699"/>
                    <a:pt x="91" y="704"/>
                    <a:pt x="77" y="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457009" y="5314238"/>
            <a:ext cx="245360" cy="205944"/>
            <a:chOff x="2405364" y="5269345"/>
            <a:chExt cx="245360" cy="205944"/>
          </a:xfrm>
          <a:solidFill>
            <a:srgbClr val="002147"/>
          </a:solidFill>
        </p:grpSpPr>
        <p:sp>
          <p:nvSpPr>
            <p:cNvPr id="41" name="Freeform 22"/>
            <p:cNvSpPr>
              <a:spLocks noEditPoints="1"/>
            </p:cNvSpPr>
            <p:nvPr/>
          </p:nvSpPr>
          <p:spPr bwMode="auto">
            <a:xfrm>
              <a:off x="2452827" y="5322872"/>
              <a:ext cx="152300" cy="57492"/>
            </a:xfrm>
            <a:custGeom>
              <a:avLst/>
              <a:gdLst>
                <a:gd name="T0" fmla="*/ 1617 w 1682"/>
                <a:gd name="T1" fmla="*/ 0 h 634"/>
                <a:gd name="T2" fmla="*/ 65 w 1682"/>
                <a:gd name="T3" fmla="*/ 0 h 634"/>
                <a:gd name="T4" fmla="*/ 0 w 1682"/>
                <a:gd name="T5" fmla="*/ 44 h 634"/>
                <a:gd name="T6" fmla="*/ 65 w 1682"/>
                <a:gd name="T7" fmla="*/ 109 h 634"/>
                <a:gd name="T8" fmla="*/ 1617 w 1682"/>
                <a:gd name="T9" fmla="*/ 109 h 634"/>
                <a:gd name="T10" fmla="*/ 1682 w 1682"/>
                <a:gd name="T11" fmla="*/ 44 h 634"/>
                <a:gd name="T12" fmla="*/ 1617 w 1682"/>
                <a:gd name="T13" fmla="*/ 0 h 634"/>
                <a:gd name="T14" fmla="*/ 1376 w 1682"/>
                <a:gd name="T15" fmla="*/ 524 h 634"/>
                <a:gd name="T16" fmla="*/ 283 w 1682"/>
                <a:gd name="T17" fmla="*/ 524 h 634"/>
                <a:gd name="T18" fmla="*/ 239 w 1682"/>
                <a:gd name="T19" fmla="*/ 568 h 634"/>
                <a:gd name="T20" fmla="*/ 305 w 1682"/>
                <a:gd name="T21" fmla="*/ 634 h 634"/>
                <a:gd name="T22" fmla="*/ 1397 w 1682"/>
                <a:gd name="T23" fmla="*/ 634 h 634"/>
                <a:gd name="T24" fmla="*/ 1463 w 1682"/>
                <a:gd name="T25" fmla="*/ 568 h 634"/>
                <a:gd name="T26" fmla="*/ 1376 w 1682"/>
                <a:gd name="T27" fmla="*/ 524 h 634"/>
                <a:gd name="T28" fmla="*/ 1376 w 1682"/>
                <a:gd name="T29" fmla="*/ 524 h 634"/>
                <a:gd name="T30" fmla="*/ 1376 w 1682"/>
                <a:gd name="T31" fmla="*/ 52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82" h="634">
                  <a:moveTo>
                    <a:pt x="1617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1" y="0"/>
                    <a:pt x="0" y="21"/>
                    <a:pt x="0" y="44"/>
                  </a:cubicBezTo>
                  <a:cubicBezTo>
                    <a:pt x="0" y="65"/>
                    <a:pt x="21" y="109"/>
                    <a:pt x="65" y="109"/>
                  </a:cubicBezTo>
                  <a:cubicBezTo>
                    <a:pt x="1617" y="109"/>
                    <a:pt x="1617" y="109"/>
                    <a:pt x="1617" y="109"/>
                  </a:cubicBezTo>
                  <a:cubicBezTo>
                    <a:pt x="1638" y="109"/>
                    <a:pt x="1682" y="88"/>
                    <a:pt x="1682" y="44"/>
                  </a:cubicBezTo>
                  <a:cubicBezTo>
                    <a:pt x="1660" y="23"/>
                    <a:pt x="1638" y="0"/>
                    <a:pt x="1617" y="0"/>
                  </a:cubicBezTo>
                  <a:close/>
                  <a:moveTo>
                    <a:pt x="1376" y="524"/>
                  </a:moveTo>
                  <a:cubicBezTo>
                    <a:pt x="283" y="524"/>
                    <a:pt x="283" y="524"/>
                    <a:pt x="283" y="524"/>
                  </a:cubicBezTo>
                  <a:cubicBezTo>
                    <a:pt x="262" y="524"/>
                    <a:pt x="239" y="545"/>
                    <a:pt x="239" y="568"/>
                  </a:cubicBezTo>
                  <a:cubicBezTo>
                    <a:pt x="239" y="589"/>
                    <a:pt x="260" y="634"/>
                    <a:pt x="305" y="634"/>
                  </a:cubicBezTo>
                  <a:cubicBezTo>
                    <a:pt x="1397" y="634"/>
                    <a:pt x="1397" y="634"/>
                    <a:pt x="1397" y="634"/>
                  </a:cubicBezTo>
                  <a:cubicBezTo>
                    <a:pt x="1419" y="634"/>
                    <a:pt x="1463" y="612"/>
                    <a:pt x="1463" y="568"/>
                  </a:cubicBezTo>
                  <a:cubicBezTo>
                    <a:pt x="1442" y="547"/>
                    <a:pt x="1420" y="524"/>
                    <a:pt x="1376" y="524"/>
                  </a:cubicBezTo>
                  <a:close/>
                  <a:moveTo>
                    <a:pt x="1376" y="524"/>
                  </a:moveTo>
                  <a:cubicBezTo>
                    <a:pt x="1376" y="524"/>
                    <a:pt x="1376" y="524"/>
                    <a:pt x="1376" y="5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"/>
            <p:cNvSpPr>
              <a:spLocks noEditPoints="1"/>
            </p:cNvSpPr>
            <p:nvPr/>
          </p:nvSpPr>
          <p:spPr bwMode="auto">
            <a:xfrm>
              <a:off x="2405364" y="5269345"/>
              <a:ext cx="245360" cy="205944"/>
            </a:xfrm>
            <a:custGeom>
              <a:avLst/>
              <a:gdLst>
                <a:gd name="T0" fmla="*/ 2469 w 2709"/>
                <a:gd name="T1" fmla="*/ 0 h 2272"/>
                <a:gd name="T2" fmla="*/ 262 w 2709"/>
                <a:gd name="T3" fmla="*/ 0 h 2272"/>
                <a:gd name="T4" fmla="*/ 0 w 2709"/>
                <a:gd name="T5" fmla="*/ 241 h 2272"/>
                <a:gd name="T6" fmla="*/ 0 w 2709"/>
                <a:gd name="T7" fmla="*/ 1573 h 2272"/>
                <a:gd name="T8" fmla="*/ 262 w 2709"/>
                <a:gd name="T9" fmla="*/ 1835 h 2272"/>
                <a:gd name="T10" fmla="*/ 983 w 2709"/>
                <a:gd name="T11" fmla="*/ 1835 h 2272"/>
                <a:gd name="T12" fmla="*/ 1289 w 2709"/>
                <a:gd name="T13" fmla="*/ 2228 h 2272"/>
                <a:gd name="T14" fmla="*/ 1354 w 2709"/>
                <a:gd name="T15" fmla="*/ 2272 h 2272"/>
                <a:gd name="T16" fmla="*/ 1420 w 2709"/>
                <a:gd name="T17" fmla="*/ 2228 h 2272"/>
                <a:gd name="T18" fmla="*/ 1726 w 2709"/>
                <a:gd name="T19" fmla="*/ 1835 h 2272"/>
                <a:gd name="T20" fmla="*/ 2447 w 2709"/>
                <a:gd name="T21" fmla="*/ 1835 h 2272"/>
                <a:gd name="T22" fmla="*/ 2623 w 2709"/>
                <a:gd name="T23" fmla="*/ 1769 h 2272"/>
                <a:gd name="T24" fmla="*/ 2709 w 2709"/>
                <a:gd name="T25" fmla="*/ 1573 h 2272"/>
                <a:gd name="T26" fmla="*/ 2709 w 2709"/>
                <a:gd name="T27" fmla="*/ 241 h 2272"/>
                <a:gd name="T28" fmla="*/ 2469 w 2709"/>
                <a:gd name="T29" fmla="*/ 0 h 2272"/>
                <a:gd name="T30" fmla="*/ 2555 w 2709"/>
                <a:gd name="T31" fmla="*/ 1596 h 2272"/>
                <a:gd name="T32" fmla="*/ 2534 w 2709"/>
                <a:gd name="T33" fmla="*/ 1661 h 2272"/>
                <a:gd name="T34" fmla="*/ 2469 w 2709"/>
                <a:gd name="T35" fmla="*/ 1682 h 2272"/>
                <a:gd name="T36" fmla="*/ 1703 w 2709"/>
                <a:gd name="T37" fmla="*/ 1682 h 2272"/>
                <a:gd name="T38" fmla="*/ 1638 w 2709"/>
                <a:gd name="T39" fmla="*/ 1727 h 2272"/>
                <a:gd name="T40" fmla="*/ 1376 w 2709"/>
                <a:gd name="T41" fmla="*/ 2099 h 2272"/>
                <a:gd name="T42" fmla="*/ 1114 w 2709"/>
                <a:gd name="T43" fmla="*/ 1727 h 2272"/>
                <a:gd name="T44" fmla="*/ 1048 w 2709"/>
                <a:gd name="T45" fmla="*/ 1682 h 2272"/>
                <a:gd name="T46" fmla="*/ 240 w 2709"/>
                <a:gd name="T47" fmla="*/ 1682 h 2272"/>
                <a:gd name="T48" fmla="*/ 154 w 2709"/>
                <a:gd name="T49" fmla="*/ 1596 h 2272"/>
                <a:gd name="T50" fmla="*/ 154 w 2709"/>
                <a:gd name="T51" fmla="*/ 219 h 2272"/>
                <a:gd name="T52" fmla="*/ 240 w 2709"/>
                <a:gd name="T53" fmla="*/ 132 h 2272"/>
                <a:gd name="T54" fmla="*/ 2490 w 2709"/>
                <a:gd name="T55" fmla="*/ 132 h 2272"/>
                <a:gd name="T56" fmla="*/ 2577 w 2709"/>
                <a:gd name="T57" fmla="*/ 219 h 2272"/>
                <a:gd name="T58" fmla="*/ 2555 w 2709"/>
                <a:gd name="T59" fmla="*/ 1596 h 2272"/>
                <a:gd name="T60" fmla="*/ 2555 w 2709"/>
                <a:gd name="T61" fmla="*/ 1596 h 2272"/>
                <a:gd name="T62" fmla="*/ 2555 w 2709"/>
                <a:gd name="T63" fmla="*/ 1596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9" h="2272">
                  <a:moveTo>
                    <a:pt x="2469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109" y="0"/>
                    <a:pt x="0" y="110"/>
                    <a:pt x="0" y="241"/>
                  </a:cubicBezTo>
                  <a:cubicBezTo>
                    <a:pt x="0" y="1573"/>
                    <a:pt x="0" y="1573"/>
                    <a:pt x="0" y="1573"/>
                  </a:cubicBezTo>
                  <a:cubicBezTo>
                    <a:pt x="0" y="1704"/>
                    <a:pt x="109" y="1835"/>
                    <a:pt x="262" y="1835"/>
                  </a:cubicBezTo>
                  <a:cubicBezTo>
                    <a:pt x="983" y="1835"/>
                    <a:pt x="983" y="1835"/>
                    <a:pt x="983" y="1835"/>
                  </a:cubicBezTo>
                  <a:cubicBezTo>
                    <a:pt x="1289" y="2228"/>
                    <a:pt x="1289" y="2228"/>
                    <a:pt x="1289" y="2228"/>
                  </a:cubicBezTo>
                  <a:cubicBezTo>
                    <a:pt x="1310" y="2249"/>
                    <a:pt x="1333" y="2272"/>
                    <a:pt x="1354" y="2272"/>
                  </a:cubicBezTo>
                  <a:cubicBezTo>
                    <a:pt x="1376" y="2272"/>
                    <a:pt x="1420" y="2251"/>
                    <a:pt x="1420" y="2228"/>
                  </a:cubicBezTo>
                  <a:cubicBezTo>
                    <a:pt x="1726" y="1835"/>
                    <a:pt x="1726" y="1835"/>
                    <a:pt x="1726" y="1835"/>
                  </a:cubicBezTo>
                  <a:cubicBezTo>
                    <a:pt x="2447" y="1835"/>
                    <a:pt x="2447" y="1835"/>
                    <a:pt x="2447" y="1835"/>
                  </a:cubicBezTo>
                  <a:cubicBezTo>
                    <a:pt x="2513" y="1835"/>
                    <a:pt x="2557" y="1813"/>
                    <a:pt x="2623" y="1769"/>
                  </a:cubicBezTo>
                  <a:cubicBezTo>
                    <a:pt x="2688" y="1725"/>
                    <a:pt x="2709" y="1659"/>
                    <a:pt x="2709" y="1573"/>
                  </a:cubicBezTo>
                  <a:cubicBezTo>
                    <a:pt x="2709" y="241"/>
                    <a:pt x="2709" y="241"/>
                    <a:pt x="2709" y="241"/>
                  </a:cubicBezTo>
                  <a:cubicBezTo>
                    <a:pt x="2708" y="110"/>
                    <a:pt x="2600" y="0"/>
                    <a:pt x="2469" y="0"/>
                  </a:cubicBezTo>
                  <a:close/>
                  <a:moveTo>
                    <a:pt x="2555" y="1596"/>
                  </a:moveTo>
                  <a:cubicBezTo>
                    <a:pt x="2555" y="1617"/>
                    <a:pt x="2534" y="1640"/>
                    <a:pt x="2534" y="1661"/>
                  </a:cubicBezTo>
                  <a:cubicBezTo>
                    <a:pt x="2513" y="1661"/>
                    <a:pt x="2513" y="1682"/>
                    <a:pt x="2469" y="1682"/>
                  </a:cubicBezTo>
                  <a:cubicBezTo>
                    <a:pt x="1703" y="1682"/>
                    <a:pt x="1703" y="1682"/>
                    <a:pt x="1703" y="1682"/>
                  </a:cubicBezTo>
                  <a:cubicBezTo>
                    <a:pt x="1682" y="1682"/>
                    <a:pt x="1638" y="1704"/>
                    <a:pt x="1638" y="1727"/>
                  </a:cubicBezTo>
                  <a:cubicBezTo>
                    <a:pt x="1376" y="2099"/>
                    <a:pt x="1376" y="2099"/>
                    <a:pt x="1376" y="2099"/>
                  </a:cubicBezTo>
                  <a:cubicBezTo>
                    <a:pt x="1114" y="1727"/>
                    <a:pt x="1114" y="1727"/>
                    <a:pt x="1114" y="1727"/>
                  </a:cubicBezTo>
                  <a:cubicBezTo>
                    <a:pt x="1092" y="1705"/>
                    <a:pt x="1069" y="1682"/>
                    <a:pt x="1048" y="1682"/>
                  </a:cubicBezTo>
                  <a:cubicBezTo>
                    <a:pt x="240" y="1682"/>
                    <a:pt x="240" y="1682"/>
                    <a:pt x="240" y="1682"/>
                  </a:cubicBezTo>
                  <a:cubicBezTo>
                    <a:pt x="196" y="1682"/>
                    <a:pt x="154" y="1638"/>
                    <a:pt x="154" y="1596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175"/>
                    <a:pt x="198" y="132"/>
                    <a:pt x="240" y="132"/>
                  </a:cubicBezTo>
                  <a:cubicBezTo>
                    <a:pt x="2490" y="132"/>
                    <a:pt x="2490" y="132"/>
                    <a:pt x="2490" y="132"/>
                  </a:cubicBezTo>
                  <a:cubicBezTo>
                    <a:pt x="2534" y="132"/>
                    <a:pt x="2577" y="177"/>
                    <a:pt x="2577" y="219"/>
                  </a:cubicBezTo>
                  <a:lnTo>
                    <a:pt x="2555" y="1596"/>
                  </a:lnTo>
                  <a:close/>
                  <a:moveTo>
                    <a:pt x="2555" y="1596"/>
                  </a:moveTo>
                  <a:cubicBezTo>
                    <a:pt x="2555" y="1596"/>
                    <a:pt x="2555" y="1596"/>
                    <a:pt x="2555" y="15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45026" y="4710155"/>
            <a:ext cx="242171" cy="237478"/>
            <a:chOff x="2149475" y="3454400"/>
            <a:chExt cx="1638301" cy="1606550"/>
          </a:xfrm>
          <a:solidFill>
            <a:srgbClr val="002147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2149475" y="3454400"/>
              <a:ext cx="1638301" cy="1606550"/>
            </a:xfrm>
            <a:custGeom>
              <a:avLst/>
              <a:gdLst>
                <a:gd name="T0" fmla="*/ 584 w 662"/>
                <a:gd name="T1" fmla="*/ 370 h 648"/>
                <a:gd name="T2" fmla="*/ 584 w 662"/>
                <a:gd name="T3" fmla="*/ 278 h 648"/>
                <a:gd name="T4" fmla="*/ 649 w 662"/>
                <a:gd name="T5" fmla="*/ 188 h 648"/>
                <a:gd name="T6" fmla="*/ 579 w 662"/>
                <a:gd name="T7" fmla="*/ 93 h 648"/>
                <a:gd name="T8" fmla="*/ 496 w 662"/>
                <a:gd name="T9" fmla="*/ 126 h 648"/>
                <a:gd name="T10" fmla="*/ 418 w 662"/>
                <a:gd name="T11" fmla="*/ 45 h 648"/>
                <a:gd name="T12" fmla="*/ 288 w 662"/>
                <a:gd name="T13" fmla="*/ 0 h 648"/>
                <a:gd name="T14" fmla="*/ 243 w 662"/>
                <a:gd name="T15" fmla="*/ 80 h 648"/>
                <a:gd name="T16" fmla="*/ 117 w 662"/>
                <a:gd name="T17" fmla="*/ 98 h 648"/>
                <a:gd name="T18" fmla="*/ 55 w 662"/>
                <a:gd name="T19" fmla="*/ 114 h 648"/>
                <a:gd name="T20" fmla="*/ 29 w 662"/>
                <a:gd name="T21" fmla="*/ 250 h 648"/>
                <a:gd name="T22" fmla="*/ 73 w 662"/>
                <a:gd name="T23" fmla="*/ 324 h 648"/>
                <a:gd name="T24" fmla="*/ 29 w 662"/>
                <a:gd name="T25" fmla="*/ 398 h 648"/>
                <a:gd name="T26" fmla="*/ 55 w 662"/>
                <a:gd name="T27" fmla="*/ 534 h 648"/>
                <a:gd name="T28" fmla="*/ 117 w 662"/>
                <a:gd name="T29" fmla="*/ 550 h 648"/>
                <a:gd name="T30" fmla="*/ 243 w 662"/>
                <a:gd name="T31" fmla="*/ 568 h 648"/>
                <a:gd name="T32" fmla="*/ 288 w 662"/>
                <a:gd name="T33" fmla="*/ 648 h 648"/>
                <a:gd name="T34" fmla="*/ 418 w 662"/>
                <a:gd name="T35" fmla="*/ 603 h 648"/>
                <a:gd name="T36" fmla="*/ 496 w 662"/>
                <a:gd name="T37" fmla="*/ 522 h 648"/>
                <a:gd name="T38" fmla="*/ 579 w 662"/>
                <a:gd name="T39" fmla="*/ 555 h 648"/>
                <a:gd name="T40" fmla="*/ 649 w 662"/>
                <a:gd name="T41" fmla="*/ 459 h 648"/>
                <a:gd name="T42" fmla="*/ 352 w 662"/>
                <a:gd name="T43" fmla="*/ 600 h 648"/>
                <a:gd name="T44" fmla="*/ 291 w 662"/>
                <a:gd name="T45" fmla="*/ 581 h 648"/>
                <a:gd name="T46" fmla="*/ 278 w 662"/>
                <a:gd name="T47" fmla="*/ 529 h 648"/>
                <a:gd name="T48" fmla="*/ 169 w 662"/>
                <a:gd name="T49" fmla="*/ 468 h 648"/>
                <a:gd name="T50" fmla="*/ 111 w 662"/>
                <a:gd name="T51" fmla="*/ 498 h 648"/>
                <a:gd name="T52" fmla="*/ 86 w 662"/>
                <a:gd name="T53" fmla="*/ 491 h 648"/>
                <a:gd name="T54" fmla="*/ 71 w 662"/>
                <a:gd name="T55" fmla="*/ 428 h 648"/>
                <a:gd name="T56" fmla="*/ 128 w 662"/>
                <a:gd name="T57" fmla="*/ 380 h 648"/>
                <a:gd name="T58" fmla="*/ 128 w 662"/>
                <a:gd name="T59" fmla="*/ 268 h 648"/>
                <a:gd name="T60" fmla="*/ 71 w 662"/>
                <a:gd name="T61" fmla="*/ 220 h 648"/>
                <a:gd name="T62" fmla="*/ 86 w 662"/>
                <a:gd name="T63" fmla="*/ 156 h 648"/>
                <a:gd name="T64" fmla="*/ 111 w 662"/>
                <a:gd name="T65" fmla="*/ 149 h 648"/>
                <a:gd name="T66" fmla="*/ 182 w 662"/>
                <a:gd name="T67" fmla="*/ 175 h 648"/>
                <a:gd name="T68" fmla="*/ 291 w 662"/>
                <a:gd name="T69" fmla="*/ 102 h 648"/>
                <a:gd name="T70" fmla="*/ 310 w 662"/>
                <a:gd name="T71" fmla="*/ 47 h 648"/>
                <a:gd name="T72" fmla="*/ 371 w 662"/>
                <a:gd name="T73" fmla="*/ 66 h 648"/>
                <a:gd name="T74" fmla="*/ 384 w 662"/>
                <a:gd name="T75" fmla="*/ 119 h 648"/>
                <a:gd name="T76" fmla="*/ 502 w 662"/>
                <a:gd name="T77" fmla="*/ 178 h 648"/>
                <a:gd name="T78" fmla="*/ 565 w 662"/>
                <a:gd name="T79" fmla="*/ 148 h 648"/>
                <a:gd name="T80" fmla="*/ 598 w 662"/>
                <a:gd name="T81" fmla="*/ 194 h 648"/>
                <a:gd name="T82" fmla="*/ 541 w 662"/>
                <a:gd name="T83" fmla="*/ 248 h 648"/>
                <a:gd name="T84" fmla="*/ 541 w 662"/>
                <a:gd name="T85" fmla="*/ 324 h 648"/>
                <a:gd name="T86" fmla="*/ 541 w 662"/>
                <a:gd name="T87" fmla="*/ 400 h 648"/>
                <a:gd name="T88" fmla="*/ 598 w 662"/>
                <a:gd name="T89" fmla="*/ 454 h 648"/>
                <a:gd name="T90" fmla="*/ 565 w 662"/>
                <a:gd name="T91" fmla="*/ 500 h 648"/>
                <a:gd name="T92" fmla="*/ 502 w 662"/>
                <a:gd name="T93" fmla="*/ 470 h 648"/>
                <a:gd name="T94" fmla="*/ 384 w 662"/>
                <a:gd name="T95" fmla="*/ 529 h 648"/>
                <a:gd name="T96" fmla="*/ 371 w 662"/>
                <a:gd name="T97" fmla="*/ 58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2" h="648">
                  <a:moveTo>
                    <a:pt x="633" y="398"/>
                  </a:moveTo>
                  <a:cubicBezTo>
                    <a:pt x="584" y="370"/>
                    <a:pt x="584" y="370"/>
                    <a:pt x="584" y="370"/>
                  </a:cubicBezTo>
                  <a:cubicBezTo>
                    <a:pt x="587" y="353"/>
                    <a:pt x="589" y="338"/>
                    <a:pt x="589" y="324"/>
                  </a:cubicBezTo>
                  <a:cubicBezTo>
                    <a:pt x="589" y="310"/>
                    <a:pt x="587" y="295"/>
                    <a:pt x="584" y="278"/>
                  </a:cubicBezTo>
                  <a:cubicBezTo>
                    <a:pt x="633" y="250"/>
                    <a:pt x="633" y="250"/>
                    <a:pt x="633" y="250"/>
                  </a:cubicBezTo>
                  <a:cubicBezTo>
                    <a:pt x="654" y="238"/>
                    <a:pt x="661" y="210"/>
                    <a:pt x="649" y="188"/>
                  </a:cubicBezTo>
                  <a:cubicBezTo>
                    <a:pt x="607" y="114"/>
                    <a:pt x="607" y="114"/>
                    <a:pt x="607" y="114"/>
                  </a:cubicBezTo>
                  <a:cubicBezTo>
                    <a:pt x="601" y="104"/>
                    <a:pt x="591" y="96"/>
                    <a:pt x="579" y="93"/>
                  </a:cubicBezTo>
                  <a:cubicBezTo>
                    <a:pt x="567" y="90"/>
                    <a:pt x="555" y="91"/>
                    <a:pt x="545" y="98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72" y="105"/>
                    <a:pt x="446" y="90"/>
                    <a:pt x="418" y="80"/>
                  </a:cubicBezTo>
                  <a:cubicBezTo>
                    <a:pt x="418" y="45"/>
                    <a:pt x="418" y="45"/>
                    <a:pt x="418" y="45"/>
                  </a:cubicBezTo>
                  <a:cubicBezTo>
                    <a:pt x="418" y="20"/>
                    <a:pt x="398" y="0"/>
                    <a:pt x="373" y="0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4" y="0"/>
                    <a:pt x="243" y="20"/>
                    <a:pt x="243" y="45"/>
                  </a:cubicBezTo>
                  <a:cubicBezTo>
                    <a:pt x="243" y="80"/>
                    <a:pt x="243" y="80"/>
                    <a:pt x="243" y="80"/>
                  </a:cubicBezTo>
                  <a:cubicBezTo>
                    <a:pt x="216" y="90"/>
                    <a:pt x="190" y="105"/>
                    <a:pt x="165" y="126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06" y="91"/>
                    <a:pt x="94" y="90"/>
                    <a:pt x="83" y="93"/>
                  </a:cubicBezTo>
                  <a:cubicBezTo>
                    <a:pt x="71" y="96"/>
                    <a:pt x="61" y="104"/>
                    <a:pt x="55" y="114"/>
                  </a:cubicBezTo>
                  <a:cubicBezTo>
                    <a:pt x="13" y="188"/>
                    <a:pt x="13" y="188"/>
                    <a:pt x="13" y="188"/>
                  </a:cubicBezTo>
                  <a:cubicBezTo>
                    <a:pt x="0" y="210"/>
                    <a:pt x="8" y="238"/>
                    <a:pt x="29" y="250"/>
                  </a:cubicBezTo>
                  <a:cubicBezTo>
                    <a:pt x="78" y="278"/>
                    <a:pt x="78" y="278"/>
                    <a:pt x="78" y="278"/>
                  </a:cubicBezTo>
                  <a:cubicBezTo>
                    <a:pt x="75" y="295"/>
                    <a:pt x="73" y="310"/>
                    <a:pt x="73" y="324"/>
                  </a:cubicBezTo>
                  <a:cubicBezTo>
                    <a:pt x="73" y="338"/>
                    <a:pt x="75" y="353"/>
                    <a:pt x="78" y="370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8" y="410"/>
                    <a:pt x="0" y="438"/>
                    <a:pt x="13" y="460"/>
                  </a:cubicBezTo>
                  <a:cubicBezTo>
                    <a:pt x="55" y="534"/>
                    <a:pt x="55" y="534"/>
                    <a:pt x="55" y="534"/>
                  </a:cubicBezTo>
                  <a:cubicBezTo>
                    <a:pt x="61" y="544"/>
                    <a:pt x="71" y="552"/>
                    <a:pt x="83" y="555"/>
                  </a:cubicBezTo>
                  <a:cubicBezTo>
                    <a:pt x="94" y="558"/>
                    <a:pt x="106" y="557"/>
                    <a:pt x="117" y="550"/>
                  </a:cubicBezTo>
                  <a:cubicBezTo>
                    <a:pt x="165" y="522"/>
                    <a:pt x="165" y="522"/>
                    <a:pt x="165" y="522"/>
                  </a:cubicBezTo>
                  <a:cubicBezTo>
                    <a:pt x="190" y="543"/>
                    <a:pt x="216" y="558"/>
                    <a:pt x="243" y="568"/>
                  </a:cubicBezTo>
                  <a:cubicBezTo>
                    <a:pt x="243" y="603"/>
                    <a:pt x="243" y="603"/>
                    <a:pt x="243" y="603"/>
                  </a:cubicBezTo>
                  <a:cubicBezTo>
                    <a:pt x="243" y="628"/>
                    <a:pt x="263" y="648"/>
                    <a:pt x="288" y="648"/>
                  </a:cubicBezTo>
                  <a:cubicBezTo>
                    <a:pt x="373" y="648"/>
                    <a:pt x="373" y="648"/>
                    <a:pt x="373" y="648"/>
                  </a:cubicBezTo>
                  <a:cubicBezTo>
                    <a:pt x="398" y="648"/>
                    <a:pt x="418" y="628"/>
                    <a:pt x="418" y="603"/>
                  </a:cubicBezTo>
                  <a:cubicBezTo>
                    <a:pt x="418" y="568"/>
                    <a:pt x="418" y="568"/>
                    <a:pt x="418" y="568"/>
                  </a:cubicBezTo>
                  <a:cubicBezTo>
                    <a:pt x="446" y="558"/>
                    <a:pt x="472" y="543"/>
                    <a:pt x="496" y="522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55" y="557"/>
                    <a:pt x="567" y="558"/>
                    <a:pt x="579" y="555"/>
                  </a:cubicBezTo>
                  <a:cubicBezTo>
                    <a:pt x="591" y="552"/>
                    <a:pt x="601" y="544"/>
                    <a:pt x="606" y="534"/>
                  </a:cubicBezTo>
                  <a:cubicBezTo>
                    <a:pt x="649" y="459"/>
                    <a:pt x="649" y="459"/>
                    <a:pt x="649" y="459"/>
                  </a:cubicBezTo>
                  <a:cubicBezTo>
                    <a:pt x="662" y="438"/>
                    <a:pt x="654" y="410"/>
                    <a:pt x="633" y="398"/>
                  </a:cubicBezTo>
                  <a:close/>
                  <a:moveTo>
                    <a:pt x="352" y="600"/>
                  </a:moveTo>
                  <a:cubicBezTo>
                    <a:pt x="310" y="600"/>
                    <a:pt x="310" y="600"/>
                    <a:pt x="310" y="600"/>
                  </a:cubicBezTo>
                  <a:cubicBezTo>
                    <a:pt x="299" y="600"/>
                    <a:pt x="291" y="592"/>
                    <a:pt x="291" y="581"/>
                  </a:cubicBezTo>
                  <a:cubicBezTo>
                    <a:pt x="291" y="546"/>
                    <a:pt x="291" y="546"/>
                    <a:pt x="291" y="546"/>
                  </a:cubicBezTo>
                  <a:cubicBezTo>
                    <a:pt x="291" y="538"/>
                    <a:pt x="285" y="531"/>
                    <a:pt x="278" y="529"/>
                  </a:cubicBezTo>
                  <a:cubicBezTo>
                    <a:pt x="241" y="520"/>
                    <a:pt x="208" y="500"/>
                    <a:pt x="181" y="473"/>
                  </a:cubicBezTo>
                  <a:cubicBezTo>
                    <a:pt x="178" y="470"/>
                    <a:pt x="173" y="468"/>
                    <a:pt x="169" y="468"/>
                  </a:cubicBezTo>
                  <a:cubicBezTo>
                    <a:pt x="166" y="468"/>
                    <a:pt x="163" y="468"/>
                    <a:pt x="160" y="470"/>
                  </a:cubicBezTo>
                  <a:cubicBezTo>
                    <a:pt x="111" y="498"/>
                    <a:pt x="111" y="498"/>
                    <a:pt x="111" y="498"/>
                  </a:cubicBezTo>
                  <a:cubicBezTo>
                    <a:pt x="107" y="501"/>
                    <a:pt x="102" y="502"/>
                    <a:pt x="97" y="500"/>
                  </a:cubicBezTo>
                  <a:cubicBezTo>
                    <a:pt x="92" y="499"/>
                    <a:pt x="88" y="496"/>
                    <a:pt x="86" y="491"/>
                  </a:cubicBezTo>
                  <a:cubicBezTo>
                    <a:pt x="64" y="454"/>
                    <a:pt x="64" y="454"/>
                    <a:pt x="64" y="454"/>
                  </a:cubicBezTo>
                  <a:cubicBezTo>
                    <a:pt x="59" y="445"/>
                    <a:pt x="62" y="434"/>
                    <a:pt x="71" y="428"/>
                  </a:cubicBezTo>
                  <a:cubicBezTo>
                    <a:pt x="121" y="400"/>
                    <a:pt x="121" y="400"/>
                    <a:pt x="121" y="400"/>
                  </a:cubicBezTo>
                  <a:cubicBezTo>
                    <a:pt x="127" y="396"/>
                    <a:pt x="130" y="388"/>
                    <a:pt x="128" y="380"/>
                  </a:cubicBezTo>
                  <a:cubicBezTo>
                    <a:pt x="123" y="361"/>
                    <a:pt x="121" y="342"/>
                    <a:pt x="121" y="324"/>
                  </a:cubicBezTo>
                  <a:cubicBezTo>
                    <a:pt x="121" y="306"/>
                    <a:pt x="123" y="287"/>
                    <a:pt x="128" y="268"/>
                  </a:cubicBezTo>
                  <a:cubicBezTo>
                    <a:pt x="130" y="260"/>
                    <a:pt x="127" y="252"/>
                    <a:pt x="121" y="24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62" y="214"/>
                    <a:pt x="59" y="203"/>
                    <a:pt x="64" y="194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2"/>
                    <a:pt x="92" y="149"/>
                    <a:pt x="97" y="147"/>
                  </a:cubicBezTo>
                  <a:cubicBezTo>
                    <a:pt x="102" y="146"/>
                    <a:pt x="107" y="147"/>
                    <a:pt x="111" y="149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67" y="182"/>
                    <a:pt x="176" y="181"/>
                    <a:pt x="182" y="175"/>
                  </a:cubicBezTo>
                  <a:cubicBezTo>
                    <a:pt x="208" y="148"/>
                    <a:pt x="241" y="128"/>
                    <a:pt x="278" y="119"/>
                  </a:cubicBezTo>
                  <a:cubicBezTo>
                    <a:pt x="285" y="117"/>
                    <a:pt x="291" y="110"/>
                    <a:pt x="291" y="102"/>
                  </a:cubicBezTo>
                  <a:cubicBezTo>
                    <a:pt x="291" y="66"/>
                    <a:pt x="291" y="66"/>
                    <a:pt x="291" y="66"/>
                  </a:cubicBezTo>
                  <a:cubicBezTo>
                    <a:pt x="291" y="56"/>
                    <a:pt x="299" y="47"/>
                    <a:pt x="310" y="47"/>
                  </a:cubicBezTo>
                  <a:cubicBezTo>
                    <a:pt x="352" y="47"/>
                    <a:pt x="352" y="47"/>
                    <a:pt x="352" y="47"/>
                  </a:cubicBezTo>
                  <a:cubicBezTo>
                    <a:pt x="363" y="47"/>
                    <a:pt x="371" y="56"/>
                    <a:pt x="371" y="66"/>
                  </a:cubicBezTo>
                  <a:cubicBezTo>
                    <a:pt x="371" y="102"/>
                    <a:pt x="371" y="102"/>
                    <a:pt x="371" y="102"/>
                  </a:cubicBezTo>
                  <a:cubicBezTo>
                    <a:pt x="371" y="110"/>
                    <a:pt x="377" y="117"/>
                    <a:pt x="384" y="119"/>
                  </a:cubicBezTo>
                  <a:cubicBezTo>
                    <a:pt x="421" y="128"/>
                    <a:pt x="454" y="148"/>
                    <a:pt x="480" y="175"/>
                  </a:cubicBezTo>
                  <a:cubicBezTo>
                    <a:pt x="486" y="181"/>
                    <a:pt x="495" y="182"/>
                    <a:pt x="502" y="178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5" y="147"/>
                    <a:pt x="560" y="146"/>
                    <a:pt x="565" y="148"/>
                  </a:cubicBezTo>
                  <a:cubicBezTo>
                    <a:pt x="570" y="149"/>
                    <a:pt x="574" y="152"/>
                    <a:pt x="576" y="156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3" y="203"/>
                    <a:pt x="600" y="214"/>
                    <a:pt x="591" y="220"/>
                  </a:cubicBezTo>
                  <a:cubicBezTo>
                    <a:pt x="541" y="248"/>
                    <a:pt x="541" y="248"/>
                    <a:pt x="541" y="248"/>
                  </a:cubicBezTo>
                  <a:cubicBezTo>
                    <a:pt x="535" y="252"/>
                    <a:pt x="532" y="260"/>
                    <a:pt x="534" y="268"/>
                  </a:cubicBezTo>
                  <a:cubicBezTo>
                    <a:pt x="539" y="287"/>
                    <a:pt x="541" y="306"/>
                    <a:pt x="541" y="324"/>
                  </a:cubicBezTo>
                  <a:cubicBezTo>
                    <a:pt x="541" y="342"/>
                    <a:pt x="539" y="361"/>
                    <a:pt x="534" y="380"/>
                  </a:cubicBezTo>
                  <a:cubicBezTo>
                    <a:pt x="532" y="388"/>
                    <a:pt x="535" y="396"/>
                    <a:pt x="541" y="400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600" y="434"/>
                    <a:pt x="603" y="445"/>
                    <a:pt x="598" y="454"/>
                  </a:cubicBezTo>
                  <a:cubicBezTo>
                    <a:pt x="576" y="492"/>
                    <a:pt x="576" y="492"/>
                    <a:pt x="576" y="492"/>
                  </a:cubicBezTo>
                  <a:cubicBezTo>
                    <a:pt x="574" y="496"/>
                    <a:pt x="570" y="499"/>
                    <a:pt x="565" y="500"/>
                  </a:cubicBezTo>
                  <a:cubicBezTo>
                    <a:pt x="560" y="502"/>
                    <a:pt x="555" y="501"/>
                    <a:pt x="550" y="499"/>
                  </a:cubicBezTo>
                  <a:cubicBezTo>
                    <a:pt x="502" y="470"/>
                    <a:pt x="502" y="470"/>
                    <a:pt x="502" y="470"/>
                  </a:cubicBezTo>
                  <a:cubicBezTo>
                    <a:pt x="495" y="466"/>
                    <a:pt x="486" y="467"/>
                    <a:pt x="480" y="473"/>
                  </a:cubicBezTo>
                  <a:cubicBezTo>
                    <a:pt x="454" y="500"/>
                    <a:pt x="421" y="520"/>
                    <a:pt x="384" y="529"/>
                  </a:cubicBezTo>
                  <a:cubicBezTo>
                    <a:pt x="377" y="531"/>
                    <a:pt x="371" y="538"/>
                    <a:pt x="371" y="546"/>
                  </a:cubicBezTo>
                  <a:cubicBezTo>
                    <a:pt x="371" y="582"/>
                    <a:pt x="371" y="582"/>
                    <a:pt x="371" y="582"/>
                  </a:cubicBezTo>
                  <a:cubicBezTo>
                    <a:pt x="371" y="592"/>
                    <a:pt x="363" y="600"/>
                    <a:pt x="352" y="60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8"/>
            <p:cNvSpPr>
              <a:spLocks noEditPoints="1"/>
            </p:cNvSpPr>
            <p:nvPr/>
          </p:nvSpPr>
          <p:spPr bwMode="auto">
            <a:xfrm>
              <a:off x="2698750" y="3984625"/>
              <a:ext cx="539750" cy="546100"/>
            </a:xfrm>
            <a:custGeom>
              <a:avLst/>
              <a:gdLst>
                <a:gd name="T0" fmla="*/ 218 w 218"/>
                <a:gd name="T1" fmla="*/ 110 h 220"/>
                <a:gd name="T2" fmla="*/ 109 w 218"/>
                <a:gd name="T3" fmla="*/ 0 h 220"/>
                <a:gd name="T4" fmla="*/ 0 w 218"/>
                <a:gd name="T5" fmla="*/ 110 h 220"/>
                <a:gd name="T6" fmla="*/ 109 w 218"/>
                <a:gd name="T7" fmla="*/ 220 h 220"/>
                <a:gd name="T8" fmla="*/ 218 w 218"/>
                <a:gd name="T9" fmla="*/ 110 h 220"/>
                <a:gd name="T10" fmla="*/ 170 w 218"/>
                <a:gd name="T11" fmla="*/ 110 h 220"/>
                <a:gd name="T12" fmla="*/ 109 w 218"/>
                <a:gd name="T13" fmla="*/ 172 h 220"/>
                <a:gd name="T14" fmla="*/ 47 w 218"/>
                <a:gd name="T15" fmla="*/ 110 h 220"/>
                <a:gd name="T16" fmla="*/ 109 w 218"/>
                <a:gd name="T17" fmla="*/ 48 h 220"/>
                <a:gd name="T18" fmla="*/ 170 w 218"/>
                <a:gd name="T19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20">
                  <a:moveTo>
                    <a:pt x="218" y="110"/>
                  </a:moveTo>
                  <a:cubicBezTo>
                    <a:pt x="218" y="49"/>
                    <a:pt x="169" y="0"/>
                    <a:pt x="109" y="0"/>
                  </a:cubicBezTo>
                  <a:cubicBezTo>
                    <a:pt x="49" y="0"/>
                    <a:pt x="0" y="49"/>
                    <a:pt x="0" y="110"/>
                  </a:cubicBezTo>
                  <a:cubicBezTo>
                    <a:pt x="0" y="170"/>
                    <a:pt x="49" y="220"/>
                    <a:pt x="109" y="220"/>
                  </a:cubicBezTo>
                  <a:cubicBezTo>
                    <a:pt x="169" y="220"/>
                    <a:pt x="218" y="170"/>
                    <a:pt x="218" y="110"/>
                  </a:cubicBezTo>
                  <a:close/>
                  <a:moveTo>
                    <a:pt x="170" y="110"/>
                  </a:moveTo>
                  <a:cubicBezTo>
                    <a:pt x="170" y="144"/>
                    <a:pt x="143" y="172"/>
                    <a:pt x="109" y="172"/>
                  </a:cubicBezTo>
                  <a:cubicBezTo>
                    <a:pt x="75" y="172"/>
                    <a:pt x="47" y="144"/>
                    <a:pt x="47" y="110"/>
                  </a:cubicBezTo>
                  <a:cubicBezTo>
                    <a:pt x="47" y="76"/>
                    <a:pt x="75" y="48"/>
                    <a:pt x="109" y="48"/>
                  </a:cubicBezTo>
                  <a:cubicBezTo>
                    <a:pt x="143" y="48"/>
                    <a:pt x="170" y="76"/>
                    <a:pt x="170" y="110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868392" y="4054811"/>
            <a:ext cx="226696" cy="201309"/>
            <a:chOff x="-4763" y="6350"/>
            <a:chExt cx="1814513" cy="1611313"/>
          </a:xfrm>
          <a:solidFill>
            <a:srgbClr val="002147"/>
          </a:solidFill>
        </p:grpSpPr>
        <p:sp>
          <p:nvSpPr>
            <p:cNvPr id="56" name="Freeform 32"/>
            <p:cNvSpPr/>
            <p:nvPr/>
          </p:nvSpPr>
          <p:spPr bwMode="auto">
            <a:xfrm>
              <a:off x="-4763" y="703263"/>
              <a:ext cx="1814513" cy="565150"/>
            </a:xfrm>
            <a:custGeom>
              <a:avLst/>
              <a:gdLst>
                <a:gd name="T0" fmla="*/ 654 w 733"/>
                <a:gd name="T1" fmla="*/ 2 h 228"/>
                <a:gd name="T2" fmla="*/ 640 w 733"/>
                <a:gd name="T3" fmla="*/ 8 h 228"/>
                <a:gd name="T4" fmla="*/ 640 w 733"/>
                <a:gd name="T5" fmla="*/ 31 h 228"/>
                <a:gd name="T6" fmla="*/ 662 w 733"/>
                <a:gd name="T7" fmla="*/ 42 h 228"/>
                <a:gd name="T8" fmla="*/ 373 w 733"/>
                <a:gd name="T9" fmla="*/ 185 h 228"/>
                <a:gd name="T10" fmla="*/ 362 w 733"/>
                <a:gd name="T11" fmla="*/ 185 h 228"/>
                <a:gd name="T12" fmla="*/ 72 w 733"/>
                <a:gd name="T13" fmla="*/ 43 h 228"/>
                <a:gd name="T14" fmla="*/ 94 w 733"/>
                <a:gd name="T15" fmla="*/ 32 h 228"/>
                <a:gd name="T16" fmla="*/ 94 w 733"/>
                <a:gd name="T17" fmla="*/ 9 h 228"/>
                <a:gd name="T18" fmla="*/ 80 w 733"/>
                <a:gd name="T19" fmla="*/ 3 h 228"/>
                <a:gd name="T20" fmla="*/ 70 w 733"/>
                <a:gd name="T21" fmla="*/ 3 h 228"/>
                <a:gd name="T22" fmla="*/ 10 w 733"/>
                <a:gd name="T23" fmla="*/ 32 h 228"/>
                <a:gd name="T24" fmla="*/ 10 w 733"/>
                <a:gd name="T25" fmla="*/ 54 h 228"/>
                <a:gd name="T26" fmla="*/ 361 w 733"/>
                <a:gd name="T27" fmla="*/ 227 h 228"/>
                <a:gd name="T28" fmla="*/ 372 w 733"/>
                <a:gd name="T29" fmla="*/ 227 h 228"/>
                <a:gd name="T30" fmla="*/ 723 w 733"/>
                <a:gd name="T31" fmla="*/ 53 h 228"/>
                <a:gd name="T32" fmla="*/ 723 w 733"/>
                <a:gd name="T33" fmla="*/ 31 h 228"/>
                <a:gd name="T34" fmla="*/ 664 w 733"/>
                <a:gd name="T35" fmla="*/ 2 h 228"/>
                <a:gd name="T36" fmla="*/ 654 w 733"/>
                <a:gd name="T37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3" h="228">
                  <a:moveTo>
                    <a:pt x="654" y="2"/>
                  </a:moveTo>
                  <a:cubicBezTo>
                    <a:pt x="640" y="8"/>
                    <a:pt x="640" y="8"/>
                    <a:pt x="640" y="8"/>
                  </a:cubicBezTo>
                  <a:cubicBezTo>
                    <a:pt x="630" y="13"/>
                    <a:pt x="630" y="27"/>
                    <a:pt x="640" y="31"/>
                  </a:cubicBezTo>
                  <a:cubicBezTo>
                    <a:pt x="662" y="42"/>
                    <a:pt x="662" y="42"/>
                    <a:pt x="662" y="42"/>
                  </a:cubicBezTo>
                  <a:cubicBezTo>
                    <a:pt x="373" y="185"/>
                    <a:pt x="373" y="185"/>
                    <a:pt x="373" y="185"/>
                  </a:cubicBezTo>
                  <a:cubicBezTo>
                    <a:pt x="369" y="187"/>
                    <a:pt x="366" y="187"/>
                    <a:pt x="362" y="185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104" y="27"/>
                    <a:pt x="104" y="13"/>
                    <a:pt x="94" y="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7" y="1"/>
                    <a:pt x="73" y="1"/>
                    <a:pt x="70" y="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6"/>
                    <a:pt x="0" y="50"/>
                    <a:pt x="10" y="54"/>
                  </a:cubicBezTo>
                  <a:cubicBezTo>
                    <a:pt x="361" y="227"/>
                    <a:pt x="361" y="227"/>
                    <a:pt x="361" y="227"/>
                  </a:cubicBezTo>
                  <a:cubicBezTo>
                    <a:pt x="365" y="228"/>
                    <a:pt x="368" y="228"/>
                    <a:pt x="372" y="227"/>
                  </a:cubicBezTo>
                  <a:cubicBezTo>
                    <a:pt x="723" y="53"/>
                    <a:pt x="723" y="53"/>
                    <a:pt x="723" y="53"/>
                  </a:cubicBezTo>
                  <a:cubicBezTo>
                    <a:pt x="733" y="49"/>
                    <a:pt x="733" y="35"/>
                    <a:pt x="723" y="31"/>
                  </a:cubicBezTo>
                  <a:cubicBezTo>
                    <a:pt x="664" y="2"/>
                    <a:pt x="664" y="2"/>
                    <a:pt x="664" y="2"/>
                  </a:cubicBezTo>
                  <a:cubicBezTo>
                    <a:pt x="661" y="0"/>
                    <a:pt x="656" y="0"/>
                    <a:pt x="65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 noEditPoints="1"/>
            </p:cNvSpPr>
            <p:nvPr/>
          </p:nvSpPr>
          <p:spPr bwMode="auto">
            <a:xfrm>
              <a:off x="-4763" y="6350"/>
              <a:ext cx="1814513" cy="1611313"/>
            </a:xfrm>
            <a:custGeom>
              <a:avLst/>
              <a:gdLst>
                <a:gd name="T0" fmla="*/ 715 w 733"/>
                <a:gd name="T1" fmla="*/ 170 h 650"/>
                <a:gd name="T2" fmla="*/ 374 w 733"/>
                <a:gd name="T3" fmla="*/ 2 h 650"/>
                <a:gd name="T4" fmla="*/ 359 w 733"/>
                <a:gd name="T5" fmla="*/ 2 h 650"/>
                <a:gd name="T6" fmla="*/ 19 w 733"/>
                <a:gd name="T7" fmla="*/ 170 h 650"/>
                <a:gd name="T8" fmla="*/ 19 w 733"/>
                <a:gd name="T9" fmla="*/ 201 h 650"/>
                <a:gd name="T10" fmla="*/ 360 w 733"/>
                <a:gd name="T11" fmla="*/ 368 h 650"/>
                <a:gd name="T12" fmla="*/ 375 w 733"/>
                <a:gd name="T13" fmla="*/ 368 h 650"/>
                <a:gd name="T14" fmla="*/ 716 w 733"/>
                <a:gd name="T15" fmla="*/ 200 h 650"/>
                <a:gd name="T16" fmla="*/ 715 w 733"/>
                <a:gd name="T17" fmla="*/ 170 h 650"/>
                <a:gd name="T18" fmla="*/ 367 w 733"/>
                <a:gd name="T19" fmla="*/ 330 h 650"/>
                <a:gd name="T20" fmla="*/ 72 w 733"/>
                <a:gd name="T21" fmla="*/ 185 h 650"/>
                <a:gd name="T22" fmla="*/ 367 w 733"/>
                <a:gd name="T23" fmla="*/ 39 h 650"/>
                <a:gd name="T24" fmla="*/ 662 w 733"/>
                <a:gd name="T25" fmla="*/ 185 h 650"/>
                <a:gd name="T26" fmla="*/ 367 w 733"/>
                <a:gd name="T27" fmla="*/ 330 h 650"/>
                <a:gd name="T28" fmla="*/ 654 w 733"/>
                <a:gd name="T29" fmla="*/ 424 h 650"/>
                <a:gd name="T30" fmla="*/ 640 w 733"/>
                <a:gd name="T31" fmla="*/ 430 h 650"/>
                <a:gd name="T32" fmla="*/ 640 w 733"/>
                <a:gd name="T33" fmla="*/ 453 h 650"/>
                <a:gd name="T34" fmla="*/ 662 w 733"/>
                <a:gd name="T35" fmla="*/ 464 h 650"/>
                <a:gd name="T36" fmla="*/ 373 w 733"/>
                <a:gd name="T37" fmla="*/ 607 h 650"/>
                <a:gd name="T38" fmla="*/ 362 w 733"/>
                <a:gd name="T39" fmla="*/ 607 h 650"/>
                <a:gd name="T40" fmla="*/ 72 w 733"/>
                <a:gd name="T41" fmla="*/ 465 h 650"/>
                <a:gd name="T42" fmla="*/ 94 w 733"/>
                <a:gd name="T43" fmla="*/ 454 h 650"/>
                <a:gd name="T44" fmla="*/ 94 w 733"/>
                <a:gd name="T45" fmla="*/ 431 h 650"/>
                <a:gd name="T46" fmla="*/ 80 w 733"/>
                <a:gd name="T47" fmla="*/ 425 h 650"/>
                <a:gd name="T48" fmla="*/ 70 w 733"/>
                <a:gd name="T49" fmla="*/ 425 h 650"/>
                <a:gd name="T50" fmla="*/ 10 w 733"/>
                <a:gd name="T51" fmla="*/ 454 h 650"/>
                <a:gd name="T52" fmla="*/ 10 w 733"/>
                <a:gd name="T53" fmla="*/ 476 h 650"/>
                <a:gd name="T54" fmla="*/ 361 w 733"/>
                <a:gd name="T55" fmla="*/ 649 h 650"/>
                <a:gd name="T56" fmla="*/ 372 w 733"/>
                <a:gd name="T57" fmla="*/ 649 h 650"/>
                <a:gd name="T58" fmla="*/ 723 w 733"/>
                <a:gd name="T59" fmla="*/ 476 h 650"/>
                <a:gd name="T60" fmla="*/ 723 w 733"/>
                <a:gd name="T61" fmla="*/ 453 h 650"/>
                <a:gd name="T62" fmla="*/ 664 w 733"/>
                <a:gd name="T63" fmla="*/ 424 h 650"/>
                <a:gd name="T64" fmla="*/ 654 w 733"/>
                <a:gd name="T65" fmla="*/ 42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3" h="650">
                  <a:moveTo>
                    <a:pt x="715" y="170"/>
                  </a:moveTo>
                  <a:cubicBezTo>
                    <a:pt x="374" y="2"/>
                    <a:pt x="374" y="2"/>
                    <a:pt x="374" y="2"/>
                  </a:cubicBezTo>
                  <a:cubicBezTo>
                    <a:pt x="370" y="0"/>
                    <a:pt x="364" y="0"/>
                    <a:pt x="359" y="2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6" y="177"/>
                    <a:pt x="6" y="194"/>
                    <a:pt x="19" y="201"/>
                  </a:cubicBezTo>
                  <a:cubicBezTo>
                    <a:pt x="360" y="368"/>
                    <a:pt x="360" y="368"/>
                    <a:pt x="360" y="368"/>
                  </a:cubicBezTo>
                  <a:cubicBezTo>
                    <a:pt x="364" y="370"/>
                    <a:pt x="370" y="370"/>
                    <a:pt x="375" y="368"/>
                  </a:cubicBezTo>
                  <a:cubicBezTo>
                    <a:pt x="716" y="200"/>
                    <a:pt x="716" y="200"/>
                    <a:pt x="716" y="200"/>
                  </a:cubicBezTo>
                  <a:cubicBezTo>
                    <a:pt x="728" y="194"/>
                    <a:pt x="728" y="176"/>
                    <a:pt x="715" y="170"/>
                  </a:cubicBezTo>
                  <a:close/>
                  <a:moveTo>
                    <a:pt x="367" y="330"/>
                  </a:moveTo>
                  <a:cubicBezTo>
                    <a:pt x="72" y="185"/>
                    <a:pt x="72" y="185"/>
                    <a:pt x="72" y="185"/>
                  </a:cubicBezTo>
                  <a:cubicBezTo>
                    <a:pt x="367" y="39"/>
                    <a:pt x="367" y="39"/>
                    <a:pt x="367" y="39"/>
                  </a:cubicBezTo>
                  <a:cubicBezTo>
                    <a:pt x="662" y="185"/>
                    <a:pt x="662" y="185"/>
                    <a:pt x="662" y="185"/>
                  </a:cubicBezTo>
                  <a:lnTo>
                    <a:pt x="367" y="330"/>
                  </a:lnTo>
                  <a:close/>
                  <a:moveTo>
                    <a:pt x="654" y="424"/>
                  </a:moveTo>
                  <a:cubicBezTo>
                    <a:pt x="640" y="430"/>
                    <a:pt x="640" y="430"/>
                    <a:pt x="640" y="430"/>
                  </a:cubicBezTo>
                  <a:cubicBezTo>
                    <a:pt x="630" y="435"/>
                    <a:pt x="630" y="449"/>
                    <a:pt x="640" y="453"/>
                  </a:cubicBezTo>
                  <a:cubicBezTo>
                    <a:pt x="662" y="464"/>
                    <a:pt x="662" y="464"/>
                    <a:pt x="662" y="464"/>
                  </a:cubicBezTo>
                  <a:cubicBezTo>
                    <a:pt x="373" y="607"/>
                    <a:pt x="373" y="607"/>
                    <a:pt x="373" y="607"/>
                  </a:cubicBezTo>
                  <a:cubicBezTo>
                    <a:pt x="369" y="609"/>
                    <a:pt x="366" y="609"/>
                    <a:pt x="362" y="607"/>
                  </a:cubicBezTo>
                  <a:cubicBezTo>
                    <a:pt x="72" y="465"/>
                    <a:pt x="72" y="465"/>
                    <a:pt x="72" y="465"/>
                  </a:cubicBezTo>
                  <a:cubicBezTo>
                    <a:pt x="94" y="454"/>
                    <a:pt x="94" y="454"/>
                    <a:pt x="94" y="454"/>
                  </a:cubicBezTo>
                  <a:cubicBezTo>
                    <a:pt x="104" y="449"/>
                    <a:pt x="104" y="436"/>
                    <a:pt x="94" y="431"/>
                  </a:cubicBezTo>
                  <a:cubicBezTo>
                    <a:pt x="80" y="425"/>
                    <a:pt x="80" y="425"/>
                    <a:pt x="80" y="425"/>
                  </a:cubicBezTo>
                  <a:cubicBezTo>
                    <a:pt x="77" y="423"/>
                    <a:pt x="73" y="423"/>
                    <a:pt x="70" y="425"/>
                  </a:cubicBezTo>
                  <a:cubicBezTo>
                    <a:pt x="10" y="454"/>
                    <a:pt x="10" y="454"/>
                    <a:pt x="10" y="454"/>
                  </a:cubicBezTo>
                  <a:cubicBezTo>
                    <a:pt x="0" y="458"/>
                    <a:pt x="0" y="472"/>
                    <a:pt x="10" y="476"/>
                  </a:cubicBezTo>
                  <a:cubicBezTo>
                    <a:pt x="361" y="649"/>
                    <a:pt x="361" y="649"/>
                    <a:pt x="361" y="649"/>
                  </a:cubicBezTo>
                  <a:cubicBezTo>
                    <a:pt x="365" y="650"/>
                    <a:pt x="368" y="650"/>
                    <a:pt x="372" y="649"/>
                  </a:cubicBezTo>
                  <a:cubicBezTo>
                    <a:pt x="723" y="476"/>
                    <a:pt x="723" y="476"/>
                    <a:pt x="723" y="476"/>
                  </a:cubicBezTo>
                  <a:cubicBezTo>
                    <a:pt x="733" y="471"/>
                    <a:pt x="733" y="457"/>
                    <a:pt x="723" y="453"/>
                  </a:cubicBezTo>
                  <a:cubicBezTo>
                    <a:pt x="664" y="424"/>
                    <a:pt x="664" y="424"/>
                    <a:pt x="664" y="424"/>
                  </a:cubicBezTo>
                  <a:cubicBezTo>
                    <a:pt x="661" y="422"/>
                    <a:pt x="656" y="422"/>
                    <a:pt x="654" y="4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2" name="Freeform 37"/>
          <p:cNvSpPr>
            <a:spLocks noEditPoints="1"/>
          </p:cNvSpPr>
          <p:nvPr/>
        </p:nvSpPr>
        <p:spPr bwMode="auto">
          <a:xfrm>
            <a:off x="2458089" y="2795071"/>
            <a:ext cx="243202" cy="197296"/>
          </a:xfrm>
          <a:custGeom>
            <a:avLst/>
            <a:gdLst>
              <a:gd name="T0" fmla="*/ 703 w 706"/>
              <a:gd name="T1" fmla="*/ 198 h 572"/>
              <a:gd name="T2" fmla="*/ 682 w 706"/>
              <a:gd name="T3" fmla="*/ 177 h 572"/>
              <a:gd name="T4" fmla="*/ 661 w 706"/>
              <a:gd name="T5" fmla="*/ 177 h 572"/>
              <a:gd name="T6" fmla="*/ 661 w 706"/>
              <a:gd name="T7" fmla="*/ 44 h 572"/>
              <a:gd name="T8" fmla="*/ 682 w 706"/>
              <a:gd name="T9" fmla="*/ 44 h 572"/>
              <a:gd name="T10" fmla="*/ 705 w 706"/>
              <a:gd name="T11" fmla="*/ 24 h 572"/>
              <a:gd name="T12" fmla="*/ 685 w 706"/>
              <a:gd name="T13" fmla="*/ 1 h 572"/>
              <a:gd name="T14" fmla="*/ 682 w 706"/>
              <a:gd name="T15" fmla="*/ 1 h 572"/>
              <a:gd name="T16" fmla="*/ 585 w 706"/>
              <a:gd name="T17" fmla="*/ 1 h 572"/>
              <a:gd name="T18" fmla="*/ 585 w 706"/>
              <a:gd name="T19" fmla="*/ 43 h 572"/>
              <a:gd name="T20" fmla="*/ 630 w 706"/>
              <a:gd name="T21" fmla="*/ 43 h 572"/>
              <a:gd name="T22" fmla="*/ 630 w 706"/>
              <a:gd name="T23" fmla="*/ 177 h 572"/>
              <a:gd name="T24" fmla="*/ 185 w 706"/>
              <a:gd name="T25" fmla="*/ 177 h 572"/>
              <a:gd name="T26" fmla="*/ 120 w 706"/>
              <a:gd name="T27" fmla="*/ 108 h 572"/>
              <a:gd name="T28" fmla="*/ 120 w 706"/>
              <a:gd name="T29" fmla="*/ 106 h 572"/>
              <a:gd name="T30" fmla="*/ 190 w 706"/>
              <a:gd name="T31" fmla="*/ 43 h 572"/>
              <a:gd name="T32" fmla="*/ 585 w 706"/>
              <a:gd name="T33" fmla="*/ 43 h 572"/>
              <a:gd name="T34" fmla="*/ 585 w 706"/>
              <a:gd name="T35" fmla="*/ 1 h 572"/>
              <a:gd name="T36" fmla="*/ 189 w 706"/>
              <a:gd name="T37" fmla="*/ 1 h 572"/>
              <a:gd name="T38" fmla="*/ 77 w 706"/>
              <a:gd name="T39" fmla="*/ 95 h 572"/>
              <a:gd name="T40" fmla="*/ 99 w 706"/>
              <a:gd name="T41" fmla="*/ 177 h 572"/>
              <a:gd name="T42" fmla="*/ 24 w 706"/>
              <a:gd name="T43" fmla="*/ 177 h 572"/>
              <a:gd name="T44" fmla="*/ 1 w 706"/>
              <a:gd name="T45" fmla="*/ 196 h 572"/>
              <a:gd name="T46" fmla="*/ 21 w 706"/>
              <a:gd name="T47" fmla="*/ 219 h 572"/>
              <a:gd name="T48" fmla="*/ 24 w 706"/>
              <a:gd name="T49" fmla="*/ 219 h 572"/>
              <a:gd name="T50" fmla="*/ 45 w 706"/>
              <a:gd name="T51" fmla="*/ 219 h 572"/>
              <a:gd name="T52" fmla="*/ 45 w 706"/>
              <a:gd name="T53" fmla="*/ 353 h 572"/>
              <a:gd name="T54" fmla="*/ 24 w 706"/>
              <a:gd name="T55" fmla="*/ 353 h 572"/>
              <a:gd name="T56" fmla="*/ 1 w 706"/>
              <a:gd name="T57" fmla="*/ 372 h 572"/>
              <a:gd name="T58" fmla="*/ 21 w 706"/>
              <a:gd name="T59" fmla="*/ 395 h 572"/>
              <a:gd name="T60" fmla="*/ 24 w 706"/>
              <a:gd name="T61" fmla="*/ 395 h 572"/>
              <a:gd name="T62" fmla="*/ 99 w 706"/>
              <a:gd name="T63" fmla="*/ 395 h 572"/>
              <a:gd name="T64" fmla="*/ 77 w 706"/>
              <a:gd name="T65" fmla="*/ 477 h 572"/>
              <a:gd name="T66" fmla="*/ 189 w 706"/>
              <a:gd name="T67" fmla="*/ 571 h 572"/>
              <a:gd name="T68" fmla="*/ 682 w 706"/>
              <a:gd name="T69" fmla="*/ 571 h 572"/>
              <a:gd name="T70" fmla="*/ 705 w 706"/>
              <a:gd name="T71" fmla="*/ 552 h 572"/>
              <a:gd name="T72" fmla="*/ 685 w 706"/>
              <a:gd name="T73" fmla="*/ 529 h 572"/>
              <a:gd name="T74" fmla="*/ 682 w 706"/>
              <a:gd name="T75" fmla="*/ 529 h 572"/>
              <a:gd name="T76" fmla="*/ 661 w 706"/>
              <a:gd name="T77" fmla="*/ 529 h 572"/>
              <a:gd name="T78" fmla="*/ 661 w 706"/>
              <a:gd name="T79" fmla="*/ 395 h 572"/>
              <a:gd name="T80" fmla="*/ 682 w 706"/>
              <a:gd name="T81" fmla="*/ 395 h 572"/>
              <a:gd name="T82" fmla="*/ 705 w 706"/>
              <a:gd name="T83" fmla="*/ 376 h 572"/>
              <a:gd name="T84" fmla="*/ 685 w 706"/>
              <a:gd name="T85" fmla="*/ 353 h 572"/>
              <a:gd name="T86" fmla="*/ 682 w 706"/>
              <a:gd name="T87" fmla="*/ 353 h 572"/>
              <a:gd name="T88" fmla="*/ 607 w 706"/>
              <a:gd name="T89" fmla="*/ 353 h 572"/>
              <a:gd name="T90" fmla="*/ 607 w 706"/>
              <a:gd name="T91" fmla="*/ 219 h 572"/>
              <a:gd name="T92" fmla="*/ 682 w 706"/>
              <a:gd name="T93" fmla="*/ 219 h 572"/>
              <a:gd name="T94" fmla="*/ 703 w 706"/>
              <a:gd name="T95" fmla="*/ 198 h 572"/>
              <a:gd name="T96" fmla="*/ 703 w 706"/>
              <a:gd name="T97" fmla="*/ 198 h 572"/>
              <a:gd name="T98" fmla="*/ 76 w 706"/>
              <a:gd name="T99" fmla="*/ 353 h 572"/>
              <a:gd name="T100" fmla="*/ 76 w 706"/>
              <a:gd name="T101" fmla="*/ 219 h 572"/>
              <a:gd name="T102" fmla="*/ 522 w 706"/>
              <a:gd name="T103" fmla="*/ 219 h 572"/>
              <a:gd name="T104" fmla="*/ 588 w 706"/>
              <a:gd name="T105" fmla="*/ 286 h 572"/>
              <a:gd name="T106" fmla="*/ 522 w 706"/>
              <a:gd name="T107" fmla="*/ 353 h 572"/>
              <a:gd name="T108" fmla="*/ 76 w 706"/>
              <a:gd name="T109" fmla="*/ 353 h 572"/>
              <a:gd name="T110" fmla="*/ 630 w 706"/>
              <a:gd name="T111" fmla="*/ 395 h 572"/>
              <a:gd name="T112" fmla="*/ 630 w 706"/>
              <a:gd name="T113" fmla="*/ 528 h 572"/>
              <a:gd name="T114" fmla="*/ 186 w 706"/>
              <a:gd name="T115" fmla="*/ 528 h 572"/>
              <a:gd name="T116" fmla="*/ 119 w 706"/>
              <a:gd name="T117" fmla="*/ 463 h 572"/>
              <a:gd name="T118" fmla="*/ 185 w 706"/>
              <a:gd name="T119" fmla="*/ 395 h 572"/>
              <a:gd name="T120" fmla="*/ 185 w 706"/>
              <a:gd name="T121" fmla="*/ 395 h 572"/>
              <a:gd name="T122" fmla="*/ 630 w 706"/>
              <a:gd name="T123" fmla="*/ 395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6" h="572">
                <a:moveTo>
                  <a:pt x="703" y="198"/>
                </a:moveTo>
                <a:cubicBezTo>
                  <a:pt x="703" y="186"/>
                  <a:pt x="693" y="177"/>
                  <a:pt x="682" y="177"/>
                </a:cubicBezTo>
                <a:cubicBezTo>
                  <a:pt x="661" y="177"/>
                  <a:pt x="661" y="177"/>
                  <a:pt x="661" y="177"/>
                </a:cubicBezTo>
                <a:cubicBezTo>
                  <a:pt x="661" y="44"/>
                  <a:pt x="661" y="44"/>
                  <a:pt x="661" y="44"/>
                </a:cubicBezTo>
                <a:cubicBezTo>
                  <a:pt x="682" y="44"/>
                  <a:pt x="682" y="44"/>
                  <a:pt x="682" y="44"/>
                </a:cubicBezTo>
                <a:cubicBezTo>
                  <a:pt x="693" y="45"/>
                  <a:pt x="704" y="36"/>
                  <a:pt x="705" y="24"/>
                </a:cubicBezTo>
                <a:cubicBezTo>
                  <a:pt x="706" y="12"/>
                  <a:pt x="697" y="2"/>
                  <a:pt x="685" y="1"/>
                </a:cubicBezTo>
                <a:cubicBezTo>
                  <a:pt x="684" y="1"/>
                  <a:pt x="683" y="1"/>
                  <a:pt x="682" y="1"/>
                </a:cubicBezTo>
                <a:cubicBezTo>
                  <a:pt x="585" y="1"/>
                  <a:pt x="585" y="1"/>
                  <a:pt x="585" y="1"/>
                </a:cubicBezTo>
                <a:cubicBezTo>
                  <a:pt x="585" y="43"/>
                  <a:pt x="585" y="43"/>
                  <a:pt x="585" y="43"/>
                </a:cubicBezTo>
                <a:cubicBezTo>
                  <a:pt x="630" y="43"/>
                  <a:pt x="630" y="43"/>
                  <a:pt x="630" y="43"/>
                </a:cubicBezTo>
                <a:cubicBezTo>
                  <a:pt x="630" y="177"/>
                  <a:pt x="630" y="177"/>
                  <a:pt x="630" y="177"/>
                </a:cubicBezTo>
                <a:cubicBezTo>
                  <a:pt x="185" y="177"/>
                  <a:pt x="185" y="177"/>
                  <a:pt x="185" y="177"/>
                </a:cubicBezTo>
                <a:cubicBezTo>
                  <a:pt x="148" y="176"/>
                  <a:pt x="119" y="145"/>
                  <a:pt x="120" y="108"/>
                </a:cubicBezTo>
                <a:cubicBezTo>
                  <a:pt x="120" y="107"/>
                  <a:pt x="120" y="107"/>
                  <a:pt x="120" y="106"/>
                </a:cubicBezTo>
                <a:cubicBezTo>
                  <a:pt x="123" y="70"/>
                  <a:pt x="154" y="42"/>
                  <a:pt x="190" y="43"/>
                </a:cubicBezTo>
                <a:cubicBezTo>
                  <a:pt x="585" y="43"/>
                  <a:pt x="585" y="43"/>
                  <a:pt x="585" y="43"/>
                </a:cubicBezTo>
                <a:cubicBezTo>
                  <a:pt x="585" y="1"/>
                  <a:pt x="585" y="1"/>
                  <a:pt x="585" y="1"/>
                </a:cubicBezTo>
                <a:cubicBezTo>
                  <a:pt x="189" y="1"/>
                  <a:pt x="189" y="1"/>
                  <a:pt x="189" y="1"/>
                </a:cubicBezTo>
                <a:cubicBezTo>
                  <a:pt x="134" y="0"/>
                  <a:pt x="86" y="40"/>
                  <a:pt x="77" y="95"/>
                </a:cubicBezTo>
                <a:cubicBezTo>
                  <a:pt x="73" y="124"/>
                  <a:pt x="81" y="153"/>
                  <a:pt x="99" y="177"/>
                </a:cubicBezTo>
                <a:cubicBezTo>
                  <a:pt x="24" y="177"/>
                  <a:pt x="24" y="177"/>
                  <a:pt x="24" y="177"/>
                </a:cubicBezTo>
                <a:cubicBezTo>
                  <a:pt x="13" y="176"/>
                  <a:pt x="2" y="184"/>
                  <a:pt x="1" y="196"/>
                </a:cubicBezTo>
                <a:cubicBezTo>
                  <a:pt x="0" y="208"/>
                  <a:pt x="9" y="218"/>
                  <a:pt x="21" y="219"/>
                </a:cubicBezTo>
                <a:cubicBezTo>
                  <a:pt x="22" y="219"/>
                  <a:pt x="23" y="219"/>
                  <a:pt x="24" y="219"/>
                </a:cubicBezTo>
                <a:cubicBezTo>
                  <a:pt x="45" y="219"/>
                  <a:pt x="45" y="219"/>
                  <a:pt x="45" y="219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24" y="353"/>
                  <a:pt x="24" y="353"/>
                  <a:pt x="24" y="353"/>
                </a:cubicBezTo>
                <a:cubicBezTo>
                  <a:pt x="13" y="351"/>
                  <a:pt x="2" y="360"/>
                  <a:pt x="1" y="372"/>
                </a:cubicBezTo>
                <a:cubicBezTo>
                  <a:pt x="0" y="384"/>
                  <a:pt x="9" y="394"/>
                  <a:pt x="21" y="395"/>
                </a:cubicBezTo>
                <a:cubicBezTo>
                  <a:pt x="22" y="395"/>
                  <a:pt x="23" y="395"/>
                  <a:pt x="24" y="395"/>
                </a:cubicBezTo>
                <a:cubicBezTo>
                  <a:pt x="99" y="395"/>
                  <a:pt x="99" y="395"/>
                  <a:pt x="99" y="395"/>
                </a:cubicBezTo>
                <a:cubicBezTo>
                  <a:pt x="81" y="418"/>
                  <a:pt x="73" y="448"/>
                  <a:pt x="77" y="477"/>
                </a:cubicBezTo>
                <a:cubicBezTo>
                  <a:pt x="86" y="532"/>
                  <a:pt x="134" y="572"/>
                  <a:pt x="189" y="571"/>
                </a:cubicBezTo>
                <a:cubicBezTo>
                  <a:pt x="682" y="571"/>
                  <a:pt x="682" y="571"/>
                  <a:pt x="682" y="571"/>
                </a:cubicBezTo>
                <a:cubicBezTo>
                  <a:pt x="693" y="572"/>
                  <a:pt x="704" y="563"/>
                  <a:pt x="705" y="552"/>
                </a:cubicBezTo>
                <a:cubicBezTo>
                  <a:pt x="706" y="540"/>
                  <a:pt x="697" y="530"/>
                  <a:pt x="685" y="529"/>
                </a:cubicBezTo>
                <a:cubicBezTo>
                  <a:pt x="684" y="528"/>
                  <a:pt x="683" y="528"/>
                  <a:pt x="682" y="529"/>
                </a:cubicBezTo>
                <a:cubicBezTo>
                  <a:pt x="661" y="529"/>
                  <a:pt x="661" y="529"/>
                  <a:pt x="661" y="529"/>
                </a:cubicBezTo>
                <a:cubicBezTo>
                  <a:pt x="661" y="395"/>
                  <a:pt x="661" y="395"/>
                  <a:pt x="661" y="395"/>
                </a:cubicBezTo>
                <a:cubicBezTo>
                  <a:pt x="682" y="395"/>
                  <a:pt x="682" y="395"/>
                  <a:pt x="682" y="395"/>
                </a:cubicBezTo>
                <a:cubicBezTo>
                  <a:pt x="693" y="396"/>
                  <a:pt x="704" y="388"/>
                  <a:pt x="705" y="376"/>
                </a:cubicBezTo>
                <a:cubicBezTo>
                  <a:pt x="706" y="364"/>
                  <a:pt x="697" y="354"/>
                  <a:pt x="685" y="353"/>
                </a:cubicBezTo>
                <a:cubicBezTo>
                  <a:pt x="684" y="353"/>
                  <a:pt x="683" y="353"/>
                  <a:pt x="682" y="353"/>
                </a:cubicBezTo>
                <a:cubicBezTo>
                  <a:pt x="607" y="353"/>
                  <a:pt x="607" y="353"/>
                  <a:pt x="607" y="353"/>
                </a:cubicBezTo>
                <a:cubicBezTo>
                  <a:pt x="637" y="313"/>
                  <a:pt x="637" y="259"/>
                  <a:pt x="607" y="219"/>
                </a:cubicBezTo>
                <a:cubicBezTo>
                  <a:pt x="682" y="219"/>
                  <a:pt x="682" y="219"/>
                  <a:pt x="682" y="219"/>
                </a:cubicBezTo>
                <a:cubicBezTo>
                  <a:pt x="693" y="219"/>
                  <a:pt x="703" y="210"/>
                  <a:pt x="703" y="198"/>
                </a:cubicBezTo>
                <a:cubicBezTo>
                  <a:pt x="703" y="198"/>
                  <a:pt x="703" y="198"/>
                  <a:pt x="703" y="198"/>
                </a:cubicBezTo>
                <a:close/>
                <a:moveTo>
                  <a:pt x="76" y="353"/>
                </a:moveTo>
                <a:cubicBezTo>
                  <a:pt x="76" y="219"/>
                  <a:pt x="76" y="219"/>
                  <a:pt x="76" y="219"/>
                </a:cubicBezTo>
                <a:cubicBezTo>
                  <a:pt x="522" y="219"/>
                  <a:pt x="522" y="219"/>
                  <a:pt x="522" y="219"/>
                </a:cubicBezTo>
                <a:cubicBezTo>
                  <a:pt x="558" y="219"/>
                  <a:pt x="588" y="249"/>
                  <a:pt x="588" y="286"/>
                </a:cubicBezTo>
                <a:cubicBezTo>
                  <a:pt x="588" y="323"/>
                  <a:pt x="558" y="353"/>
                  <a:pt x="522" y="353"/>
                </a:cubicBezTo>
                <a:lnTo>
                  <a:pt x="76" y="353"/>
                </a:lnTo>
                <a:close/>
                <a:moveTo>
                  <a:pt x="630" y="395"/>
                </a:moveTo>
                <a:cubicBezTo>
                  <a:pt x="630" y="528"/>
                  <a:pt x="630" y="528"/>
                  <a:pt x="630" y="528"/>
                </a:cubicBezTo>
                <a:cubicBezTo>
                  <a:pt x="186" y="528"/>
                  <a:pt x="186" y="528"/>
                  <a:pt x="186" y="528"/>
                </a:cubicBezTo>
                <a:cubicBezTo>
                  <a:pt x="150" y="529"/>
                  <a:pt x="119" y="499"/>
                  <a:pt x="119" y="463"/>
                </a:cubicBezTo>
                <a:cubicBezTo>
                  <a:pt x="118" y="426"/>
                  <a:pt x="148" y="395"/>
                  <a:pt x="185" y="395"/>
                </a:cubicBezTo>
                <a:cubicBezTo>
                  <a:pt x="185" y="395"/>
                  <a:pt x="185" y="395"/>
                  <a:pt x="185" y="395"/>
                </a:cubicBezTo>
                <a:lnTo>
                  <a:pt x="630" y="395"/>
                </a:lnTo>
                <a:close/>
              </a:path>
            </a:pathLst>
          </a:custGeom>
          <a:solidFill>
            <a:srgbClr val="0021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41"/>
          <p:cNvSpPr>
            <a:spLocks noEditPoints="1"/>
          </p:cNvSpPr>
          <p:nvPr/>
        </p:nvSpPr>
        <p:spPr bwMode="auto">
          <a:xfrm>
            <a:off x="2043746" y="3362349"/>
            <a:ext cx="244732" cy="239372"/>
          </a:xfrm>
          <a:custGeom>
            <a:avLst/>
            <a:gdLst>
              <a:gd name="T0" fmla="*/ 789 w 791"/>
              <a:gd name="T1" fmla="*/ 447 h 773"/>
              <a:gd name="T2" fmla="*/ 712 w 791"/>
              <a:gd name="T3" fmla="*/ 181 h 773"/>
              <a:gd name="T4" fmla="*/ 461 w 791"/>
              <a:gd name="T5" fmla="*/ 124 h 773"/>
              <a:gd name="T6" fmla="*/ 397 w 791"/>
              <a:gd name="T7" fmla="*/ 0 h 773"/>
              <a:gd name="T8" fmla="*/ 333 w 791"/>
              <a:gd name="T9" fmla="*/ 124 h 773"/>
              <a:gd name="T10" fmla="*/ 82 w 791"/>
              <a:gd name="T11" fmla="*/ 181 h 773"/>
              <a:gd name="T12" fmla="*/ 2 w 791"/>
              <a:gd name="T13" fmla="*/ 448 h 773"/>
              <a:gd name="T14" fmla="*/ 2 w 791"/>
              <a:gd name="T15" fmla="*/ 450 h 773"/>
              <a:gd name="T16" fmla="*/ 1 w 791"/>
              <a:gd name="T17" fmla="*/ 453 h 773"/>
              <a:gd name="T18" fmla="*/ 0 w 791"/>
              <a:gd name="T19" fmla="*/ 457 h 773"/>
              <a:gd name="T20" fmla="*/ 0 w 791"/>
              <a:gd name="T21" fmla="*/ 457 h 773"/>
              <a:gd name="T22" fmla="*/ 272 w 791"/>
              <a:gd name="T23" fmla="*/ 458 h 773"/>
              <a:gd name="T24" fmla="*/ 270 w 791"/>
              <a:gd name="T25" fmla="*/ 447 h 773"/>
              <a:gd name="T26" fmla="*/ 333 w 791"/>
              <a:gd name="T27" fmla="*/ 238 h 773"/>
              <a:gd name="T28" fmla="*/ 303 w 791"/>
              <a:gd name="T29" fmla="*/ 645 h 773"/>
              <a:gd name="T30" fmla="*/ 303 w 791"/>
              <a:gd name="T31" fmla="*/ 773 h 773"/>
              <a:gd name="T32" fmla="*/ 555 w 791"/>
              <a:gd name="T33" fmla="*/ 709 h 773"/>
              <a:gd name="T34" fmla="*/ 461 w 791"/>
              <a:gd name="T35" fmla="*/ 645 h 773"/>
              <a:gd name="T36" fmla="*/ 628 w 791"/>
              <a:gd name="T37" fmla="*/ 238 h 773"/>
              <a:gd name="T38" fmla="*/ 521 w 791"/>
              <a:gd name="T39" fmla="*/ 449 h 773"/>
              <a:gd name="T40" fmla="*/ 520 w 791"/>
              <a:gd name="T41" fmla="*/ 453 h 773"/>
              <a:gd name="T42" fmla="*/ 519 w 791"/>
              <a:gd name="T43" fmla="*/ 456 h 773"/>
              <a:gd name="T44" fmla="*/ 519 w 791"/>
              <a:gd name="T45" fmla="*/ 457 h 773"/>
              <a:gd name="T46" fmla="*/ 655 w 791"/>
              <a:gd name="T47" fmla="*/ 593 h 773"/>
              <a:gd name="T48" fmla="*/ 791 w 791"/>
              <a:gd name="T49" fmla="*/ 457 h 773"/>
              <a:gd name="T50" fmla="*/ 38 w 791"/>
              <a:gd name="T51" fmla="*/ 475 h 773"/>
              <a:gd name="T52" fmla="*/ 136 w 791"/>
              <a:gd name="T53" fmla="*/ 556 h 773"/>
              <a:gd name="T54" fmla="*/ 138 w 791"/>
              <a:gd name="T55" fmla="*/ 261 h 773"/>
              <a:gd name="T56" fmla="*/ 48 w 791"/>
              <a:gd name="T57" fmla="*/ 438 h 773"/>
              <a:gd name="T58" fmla="*/ 491 w 791"/>
              <a:gd name="T59" fmla="*/ 737 h 773"/>
              <a:gd name="T60" fmla="*/ 275 w 791"/>
              <a:gd name="T61" fmla="*/ 709 h 773"/>
              <a:gd name="T62" fmla="*/ 491 w 791"/>
              <a:gd name="T63" fmla="*/ 682 h 773"/>
              <a:gd name="T64" fmla="*/ 443 w 791"/>
              <a:gd name="T65" fmla="*/ 202 h 773"/>
              <a:gd name="T66" fmla="*/ 424 w 791"/>
              <a:gd name="T67" fmla="*/ 645 h 773"/>
              <a:gd name="T68" fmla="*/ 369 w 791"/>
              <a:gd name="T69" fmla="*/ 220 h 773"/>
              <a:gd name="T70" fmla="*/ 139 w 791"/>
              <a:gd name="T71" fmla="*/ 202 h 773"/>
              <a:gd name="T72" fmla="*/ 139 w 791"/>
              <a:gd name="T73" fmla="*/ 160 h 773"/>
              <a:gd name="T74" fmla="*/ 369 w 791"/>
              <a:gd name="T75" fmla="*/ 142 h 773"/>
              <a:gd name="T76" fmla="*/ 397 w 791"/>
              <a:gd name="T77" fmla="*/ 36 h 773"/>
              <a:gd name="T78" fmla="*/ 424 w 791"/>
              <a:gd name="T79" fmla="*/ 142 h 773"/>
              <a:gd name="T80" fmla="*/ 655 w 791"/>
              <a:gd name="T81" fmla="*/ 160 h 773"/>
              <a:gd name="T82" fmla="*/ 655 w 791"/>
              <a:gd name="T83" fmla="*/ 202 h 773"/>
              <a:gd name="T84" fmla="*/ 657 w 791"/>
              <a:gd name="T85" fmla="*/ 261 h 773"/>
              <a:gd name="T86" fmla="*/ 567 w 791"/>
              <a:gd name="T87" fmla="*/ 438 h 773"/>
              <a:gd name="T88" fmla="*/ 655 w 791"/>
              <a:gd name="T89" fmla="*/ 556 h 773"/>
              <a:gd name="T90" fmla="*/ 753 w 791"/>
              <a:gd name="T91" fmla="*/ 47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91" h="773">
                <a:moveTo>
                  <a:pt x="791" y="457"/>
                </a:moveTo>
                <a:cubicBezTo>
                  <a:pt x="791" y="453"/>
                  <a:pt x="790" y="450"/>
                  <a:pt x="789" y="447"/>
                </a:cubicBezTo>
                <a:cubicBezTo>
                  <a:pt x="682" y="231"/>
                  <a:pt x="682" y="231"/>
                  <a:pt x="682" y="231"/>
                </a:cubicBezTo>
                <a:cubicBezTo>
                  <a:pt x="700" y="221"/>
                  <a:pt x="712" y="203"/>
                  <a:pt x="712" y="181"/>
                </a:cubicBezTo>
                <a:cubicBezTo>
                  <a:pt x="712" y="149"/>
                  <a:pt x="687" y="124"/>
                  <a:pt x="655" y="124"/>
                </a:cubicBezTo>
                <a:cubicBezTo>
                  <a:pt x="461" y="124"/>
                  <a:pt x="461" y="124"/>
                  <a:pt x="461" y="124"/>
                </a:cubicBezTo>
                <a:cubicBezTo>
                  <a:pt x="461" y="64"/>
                  <a:pt x="461" y="64"/>
                  <a:pt x="461" y="64"/>
                </a:cubicBezTo>
                <a:cubicBezTo>
                  <a:pt x="461" y="28"/>
                  <a:pt x="432" y="0"/>
                  <a:pt x="397" y="0"/>
                </a:cubicBezTo>
                <a:cubicBezTo>
                  <a:pt x="362" y="0"/>
                  <a:pt x="333" y="28"/>
                  <a:pt x="333" y="64"/>
                </a:cubicBezTo>
                <a:cubicBezTo>
                  <a:pt x="333" y="124"/>
                  <a:pt x="333" y="124"/>
                  <a:pt x="333" y="124"/>
                </a:cubicBezTo>
                <a:cubicBezTo>
                  <a:pt x="139" y="124"/>
                  <a:pt x="139" y="124"/>
                  <a:pt x="139" y="124"/>
                </a:cubicBezTo>
                <a:cubicBezTo>
                  <a:pt x="107" y="124"/>
                  <a:pt x="82" y="149"/>
                  <a:pt x="82" y="181"/>
                </a:cubicBezTo>
                <a:cubicBezTo>
                  <a:pt x="82" y="203"/>
                  <a:pt x="94" y="222"/>
                  <a:pt x="112" y="232"/>
                </a:cubicBezTo>
                <a:cubicBezTo>
                  <a:pt x="2" y="448"/>
                  <a:pt x="2" y="448"/>
                  <a:pt x="2" y="448"/>
                </a:cubicBezTo>
                <a:cubicBezTo>
                  <a:pt x="2" y="449"/>
                  <a:pt x="2" y="449"/>
                  <a:pt x="2" y="449"/>
                </a:cubicBezTo>
                <a:cubicBezTo>
                  <a:pt x="2" y="449"/>
                  <a:pt x="2" y="450"/>
                  <a:pt x="2" y="450"/>
                </a:cubicBezTo>
                <a:cubicBezTo>
                  <a:pt x="1" y="451"/>
                  <a:pt x="1" y="452"/>
                  <a:pt x="1" y="453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454"/>
                  <a:pt x="0" y="455"/>
                  <a:pt x="0" y="456"/>
                </a:cubicBezTo>
                <a:cubicBezTo>
                  <a:pt x="0" y="456"/>
                  <a:pt x="0" y="456"/>
                  <a:pt x="0" y="457"/>
                </a:cubicBezTo>
                <a:cubicBezTo>
                  <a:pt x="0" y="457"/>
                  <a:pt x="0" y="457"/>
                  <a:pt x="0" y="457"/>
                </a:cubicBezTo>
                <a:cubicBezTo>
                  <a:pt x="0" y="457"/>
                  <a:pt x="0" y="457"/>
                  <a:pt x="0" y="457"/>
                </a:cubicBezTo>
                <a:cubicBezTo>
                  <a:pt x="1" y="532"/>
                  <a:pt x="62" y="593"/>
                  <a:pt x="136" y="593"/>
                </a:cubicBezTo>
                <a:cubicBezTo>
                  <a:pt x="211" y="593"/>
                  <a:pt x="272" y="532"/>
                  <a:pt x="272" y="458"/>
                </a:cubicBezTo>
                <a:cubicBezTo>
                  <a:pt x="272" y="457"/>
                  <a:pt x="272" y="457"/>
                  <a:pt x="272" y="457"/>
                </a:cubicBezTo>
                <a:cubicBezTo>
                  <a:pt x="272" y="453"/>
                  <a:pt x="271" y="450"/>
                  <a:pt x="270" y="447"/>
                </a:cubicBezTo>
                <a:cubicBezTo>
                  <a:pt x="167" y="238"/>
                  <a:pt x="167" y="238"/>
                  <a:pt x="167" y="238"/>
                </a:cubicBezTo>
                <a:cubicBezTo>
                  <a:pt x="333" y="238"/>
                  <a:pt x="333" y="238"/>
                  <a:pt x="333" y="238"/>
                </a:cubicBezTo>
                <a:cubicBezTo>
                  <a:pt x="333" y="645"/>
                  <a:pt x="333" y="645"/>
                  <a:pt x="333" y="645"/>
                </a:cubicBezTo>
                <a:cubicBezTo>
                  <a:pt x="303" y="645"/>
                  <a:pt x="303" y="645"/>
                  <a:pt x="303" y="645"/>
                </a:cubicBezTo>
                <a:cubicBezTo>
                  <a:pt x="268" y="645"/>
                  <a:pt x="239" y="674"/>
                  <a:pt x="239" y="709"/>
                </a:cubicBezTo>
                <a:cubicBezTo>
                  <a:pt x="239" y="744"/>
                  <a:pt x="268" y="773"/>
                  <a:pt x="303" y="773"/>
                </a:cubicBezTo>
                <a:cubicBezTo>
                  <a:pt x="491" y="773"/>
                  <a:pt x="491" y="773"/>
                  <a:pt x="491" y="773"/>
                </a:cubicBezTo>
                <a:cubicBezTo>
                  <a:pt x="526" y="773"/>
                  <a:pt x="555" y="744"/>
                  <a:pt x="555" y="709"/>
                </a:cubicBezTo>
                <a:cubicBezTo>
                  <a:pt x="555" y="674"/>
                  <a:pt x="526" y="645"/>
                  <a:pt x="491" y="645"/>
                </a:cubicBezTo>
                <a:cubicBezTo>
                  <a:pt x="461" y="645"/>
                  <a:pt x="461" y="645"/>
                  <a:pt x="461" y="645"/>
                </a:cubicBezTo>
                <a:cubicBezTo>
                  <a:pt x="461" y="238"/>
                  <a:pt x="461" y="238"/>
                  <a:pt x="461" y="238"/>
                </a:cubicBezTo>
                <a:cubicBezTo>
                  <a:pt x="628" y="238"/>
                  <a:pt x="628" y="238"/>
                  <a:pt x="628" y="238"/>
                </a:cubicBezTo>
                <a:cubicBezTo>
                  <a:pt x="521" y="448"/>
                  <a:pt x="521" y="448"/>
                  <a:pt x="521" y="448"/>
                </a:cubicBezTo>
                <a:cubicBezTo>
                  <a:pt x="521" y="449"/>
                  <a:pt x="521" y="449"/>
                  <a:pt x="521" y="449"/>
                </a:cubicBezTo>
                <a:cubicBezTo>
                  <a:pt x="521" y="449"/>
                  <a:pt x="521" y="450"/>
                  <a:pt x="521" y="450"/>
                </a:cubicBezTo>
                <a:cubicBezTo>
                  <a:pt x="520" y="451"/>
                  <a:pt x="520" y="452"/>
                  <a:pt x="520" y="453"/>
                </a:cubicBezTo>
                <a:cubicBezTo>
                  <a:pt x="520" y="453"/>
                  <a:pt x="520" y="453"/>
                  <a:pt x="520" y="453"/>
                </a:cubicBezTo>
                <a:cubicBezTo>
                  <a:pt x="519" y="454"/>
                  <a:pt x="519" y="455"/>
                  <a:pt x="519" y="456"/>
                </a:cubicBezTo>
                <a:cubicBezTo>
                  <a:pt x="519" y="456"/>
                  <a:pt x="519" y="456"/>
                  <a:pt x="519" y="457"/>
                </a:cubicBezTo>
                <a:cubicBezTo>
                  <a:pt x="519" y="457"/>
                  <a:pt x="519" y="457"/>
                  <a:pt x="519" y="457"/>
                </a:cubicBezTo>
                <a:cubicBezTo>
                  <a:pt x="519" y="457"/>
                  <a:pt x="519" y="457"/>
                  <a:pt x="519" y="457"/>
                </a:cubicBezTo>
                <a:cubicBezTo>
                  <a:pt x="520" y="532"/>
                  <a:pt x="581" y="593"/>
                  <a:pt x="655" y="593"/>
                </a:cubicBezTo>
                <a:cubicBezTo>
                  <a:pt x="730" y="593"/>
                  <a:pt x="791" y="532"/>
                  <a:pt x="791" y="458"/>
                </a:cubicBezTo>
                <a:cubicBezTo>
                  <a:pt x="791" y="457"/>
                  <a:pt x="791" y="457"/>
                  <a:pt x="791" y="457"/>
                </a:cubicBezTo>
                <a:close/>
                <a:moveTo>
                  <a:pt x="136" y="556"/>
                </a:moveTo>
                <a:cubicBezTo>
                  <a:pt x="88" y="556"/>
                  <a:pt x="47" y="521"/>
                  <a:pt x="38" y="475"/>
                </a:cubicBezTo>
                <a:cubicBezTo>
                  <a:pt x="234" y="475"/>
                  <a:pt x="234" y="475"/>
                  <a:pt x="234" y="475"/>
                </a:cubicBezTo>
                <a:cubicBezTo>
                  <a:pt x="226" y="521"/>
                  <a:pt x="185" y="556"/>
                  <a:pt x="136" y="556"/>
                </a:cubicBezTo>
                <a:close/>
                <a:moveTo>
                  <a:pt x="48" y="438"/>
                </a:moveTo>
                <a:cubicBezTo>
                  <a:pt x="138" y="261"/>
                  <a:pt x="138" y="261"/>
                  <a:pt x="138" y="261"/>
                </a:cubicBezTo>
                <a:cubicBezTo>
                  <a:pt x="225" y="438"/>
                  <a:pt x="225" y="438"/>
                  <a:pt x="225" y="438"/>
                </a:cubicBezTo>
                <a:lnTo>
                  <a:pt x="48" y="438"/>
                </a:lnTo>
                <a:close/>
                <a:moveTo>
                  <a:pt x="519" y="709"/>
                </a:moveTo>
                <a:cubicBezTo>
                  <a:pt x="519" y="724"/>
                  <a:pt x="506" y="737"/>
                  <a:pt x="491" y="737"/>
                </a:cubicBezTo>
                <a:cubicBezTo>
                  <a:pt x="303" y="737"/>
                  <a:pt x="303" y="737"/>
                  <a:pt x="303" y="737"/>
                </a:cubicBezTo>
                <a:cubicBezTo>
                  <a:pt x="288" y="737"/>
                  <a:pt x="275" y="724"/>
                  <a:pt x="275" y="709"/>
                </a:cubicBezTo>
                <a:cubicBezTo>
                  <a:pt x="275" y="694"/>
                  <a:pt x="288" y="682"/>
                  <a:pt x="303" y="682"/>
                </a:cubicBezTo>
                <a:cubicBezTo>
                  <a:pt x="491" y="682"/>
                  <a:pt x="491" y="682"/>
                  <a:pt x="491" y="682"/>
                </a:cubicBezTo>
                <a:cubicBezTo>
                  <a:pt x="506" y="682"/>
                  <a:pt x="519" y="694"/>
                  <a:pt x="519" y="709"/>
                </a:cubicBezTo>
                <a:close/>
                <a:moveTo>
                  <a:pt x="443" y="202"/>
                </a:moveTo>
                <a:cubicBezTo>
                  <a:pt x="433" y="202"/>
                  <a:pt x="424" y="210"/>
                  <a:pt x="424" y="220"/>
                </a:cubicBezTo>
                <a:cubicBezTo>
                  <a:pt x="424" y="645"/>
                  <a:pt x="424" y="645"/>
                  <a:pt x="424" y="645"/>
                </a:cubicBezTo>
                <a:cubicBezTo>
                  <a:pt x="369" y="645"/>
                  <a:pt x="369" y="645"/>
                  <a:pt x="369" y="645"/>
                </a:cubicBezTo>
                <a:cubicBezTo>
                  <a:pt x="369" y="220"/>
                  <a:pt x="369" y="220"/>
                  <a:pt x="369" y="220"/>
                </a:cubicBezTo>
                <a:cubicBezTo>
                  <a:pt x="369" y="210"/>
                  <a:pt x="361" y="202"/>
                  <a:pt x="351" y="202"/>
                </a:cubicBezTo>
                <a:cubicBezTo>
                  <a:pt x="139" y="202"/>
                  <a:pt x="139" y="202"/>
                  <a:pt x="139" y="202"/>
                </a:cubicBezTo>
                <a:cubicBezTo>
                  <a:pt x="127" y="202"/>
                  <a:pt x="118" y="193"/>
                  <a:pt x="118" y="181"/>
                </a:cubicBezTo>
                <a:cubicBezTo>
                  <a:pt x="118" y="169"/>
                  <a:pt x="127" y="160"/>
                  <a:pt x="139" y="160"/>
                </a:cubicBezTo>
                <a:cubicBezTo>
                  <a:pt x="351" y="160"/>
                  <a:pt x="351" y="160"/>
                  <a:pt x="351" y="160"/>
                </a:cubicBezTo>
                <a:cubicBezTo>
                  <a:pt x="361" y="160"/>
                  <a:pt x="369" y="152"/>
                  <a:pt x="369" y="142"/>
                </a:cubicBezTo>
                <a:cubicBezTo>
                  <a:pt x="369" y="64"/>
                  <a:pt x="369" y="64"/>
                  <a:pt x="369" y="64"/>
                </a:cubicBezTo>
                <a:cubicBezTo>
                  <a:pt x="369" y="48"/>
                  <a:pt x="382" y="36"/>
                  <a:pt x="397" y="36"/>
                </a:cubicBezTo>
                <a:cubicBezTo>
                  <a:pt x="412" y="36"/>
                  <a:pt x="424" y="48"/>
                  <a:pt x="424" y="64"/>
                </a:cubicBezTo>
                <a:cubicBezTo>
                  <a:pt x="424" y="142"/>
                  <a:pt x="424" y="142"/>
                  <a:pt x="424" y="142"/>
                </a:cubicBezTo>
                <a:cubicBezTo>
                  <a:pt x="424" y="152"/>
                  <a:pt x="433" y="160"/>
                  <a:pt x="443" y="160"/>
                </a:cubicBezTo>
                <a:cubicBezTo>
                  <a:pt x="655" y="160"/>
                  <a:pt x="655" y="160"/>
                  <a:pt x="655" y="160"/>
                </a:cubicBezTo>
                <a:cubicBezTo>
                  <a:pt x="667" y="160"/>
                  <a:pt x="676" y="169"/>
                  <a:pt x="676" y="181"/>
                </a:cubicBezTo>
                <a:cubicBezTo>
                  <a:pt x="676" y="193"/>
                  <a:pt x="667" y="202"/>
                  <a:pt x="655" y="202"/>
                </a:cubicBezTo>
                <a:lnTo>
                  <a:pt x="443" y="202"/>
                </a:lnTo>
                <a:close/>
                <a:moveTo>
                  <a:pt x="657" y="261"/>
                </a:moveTo>
                <a:cubicBezTo>
                  <a:pt x="744" y="438"/>
                  <a:pt x="744" y="438"/>
                  <a:pt x="744" y="438"/>
                </a:cubicBezTo>
                <a:cubicBezTo>
                  <a:pt x="567" y="438"/>
                  <a:pt x="567" y="438"/>
                  <a:pt x="567" y="438"/>
                </a:cubicBezTo>
                <a:lnTo>
                  <a:pt x="657" y="261"/>
                </a:lnTo>
                <a:close/>
                <a:moveTo>
                  <a:pt x="655" y="556"/>
                </a:moveTo>
                <a:cubicBezTo>
                  <a:pt x="607" y="556"/>
                  <a:pt x="566" y="521"/>
                  <a:pt x="557" y="475"/>
                </a:cubicBezTo>
                <a:cubicBezTo>
                  <a:pt x="753" y="475"/>
                  <a:pt x="753" y="475"/>
                  <a:pt x="753" y="475"/>
                </a:cubicBezTo>
                <a:cubicBezTo>
                  <a:pt x="745" y="521"/>
                  <a:pt x="704" y="556"/>
                  <a:pt x="655" y="556"/>
                </a:cubicBezTo>
                <a:close/>
              </a:path>
            </a:pathLst>
          </a:custGeom>
          <a:solidFill>
            <a:srgbClr val="0021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1825028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实验流程主要分为五部分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9DBD59-A5C9-455D-B5C6-2A25E0E3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13" y="932314"/>
            <a:ext cx="5564839" cy="55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2267797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高性能服务器：生物信息学开发环境构建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实验所撰写的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余行脚本同步上传至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https://github.com/zhumingyuan123/pipeline-for-fq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，配置环境一并上传，实验可复制性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统计学原理：主要包含群体遗传学相关定理以及随机森林算法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研究要点简述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60ED7C-D655-44F3-9316-94E042A90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88566"/>
              </p:ext>
            </p:extLst>
          </p:nvPr>
        </p:nvGraphicFramePr>
        <p:xfrm>
          <a:off x="1741134" y="3050952"/>
          <a:ext cx="6825349" cy="3384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5349">
                  <a:extLst>
                    <a:ext uri="{9D8B030D-6E8A-4147-A177-3AD203B41FA5}">
                      <a16:colId xmlns:a16="http://schemas.microsoft.com/office/drawing/2014/main" val="773771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部分公用基础软件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94731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MPICH, Openmpi2，Perl 5.12（</a:t>
                      </a:r>
                      <a:r>
                        <a:rPr lang="zh-CN" altLang="en-US" sz="1050" kern="100">
                          <a:effectLst/>
                        </a:rPr>
                        <a:t>包含各种模块），</a:t>
                      </a:r>
                      <a:r>
                        <a:rPr lang="en-US" sz="1050" kern="100">
                          <a:effectLst/>
                        </a:rPr>
                        <a:t>Python 2.6.5（</a:t>
                      </a:r>
                      <a:r>
                        <a:rPr lang="zh-CN" altLang="en-US" sz="1050" kern="100">
                          <a:effectLst/>
                        </a:rPr>
                        <a:t>包含各种模块）， </a:t>
                      </a:r>
                      <a:r>
                        <a:rPr lang="en-US" sz="1050" kern="100">
                          <a:effectLst/>
                        </a:rPr>
                        <a:t>fftw3.1.2，atlas，lapack,blas, INTEL-COMPLIER, PGI compiler, matlab, confuse,  cairo,apache, mysql, imagemagick,? pango, torque,maui, fontconfig, freetype,rrdtool, sar2rrd, pango, pixman, pkgconfig, pigz, mpi4py, Parallel::MPI(mpi implementation on perl), libpng, libxml, glasgow haskell compiler, f95,gfortran, zlib, java， R(</a:t>
                      </a:r>
                      <a:r>
                        <a:rPr lang="zh-CN" altLang="en-US" sz="1050" kern="100">
                          <a:effectLst/>
                        </a:rPr>
                        <a:t>包含各种模块</a:t>
                      </a:r>
                      <a:r>
                        <a:rPr lang="en-US" altLang="zh-CN" sz="1050" kern="100">
                          <a:effectLst/>
                        </a:rPr>
                        <a:t>),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161839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部分应用软件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325650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Phyml，RAxML-7.2.5， </a:t>
                      </a:r>
                      <a:r>
                        <a:rPr lang="en-US" sz="1050" kern="100" dirty="0" err="1">
                          <a:effectLst/>
                        </a:rPr>
                        <a:t>Mrbayes，Parallel_MrBayes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Qiime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GAPipeline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Illumina_Genome_Analyzer，CASAVA</a:t>
                      </a:r>
                      <a:r>
                        <a:rPr lang="en-US" sz="1050" kern="100" dirty="0">
                          <a:effectLst/>
                        </a:rPr>
                        <a:t>, Mireap_0.2, Muscle, Blast, </a:t>
                      </a:r>
                      <a:r>
                        <a:rPr lang="en-US" sz="1050" kern="100" dirty="0" err="1">
                          <a:effectLst/>
                        </a:rPr>
                        <a:t>Mpiblast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Abyss，codeml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overlappr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dnadist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dnastar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namd</a:t>
                      </a:r>
                      <a:r>
                        <a:rPr lang="en-US" sz="1050" kern="100" dirty="0">
                          <a:effectLst/>
                        </a:rPr>
                        <a:t>, charm++, blat, </a:t>
                      </a:r>
                      <a:r>
                        <a:rPr lang="en-US" sz="1050" kern="100" dirty="0" err="1">
                          <a:effectLst/>
                        </a:rPr>
                        <a:t>mpiblast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tigcl</a:t>
                      </a:r>
                      <a:r>
                        <a:rPr lang="en-US" sz="1050" kern="100" dirty="0">
                          <a:effectLst/>
                        </a:rPr>
                        <a:t>, muscle, DBD-SQLite-1.31, DBD-mysql-4.018, Data-ShowTable-3.3, DBI-1.616, Math-CDF-0.1, prank, paml44, boost1_46_1, cufflinks1.0.3, </a:t>
                      </a:r>
                      <a:r>
                        <a:rPr lang="en-US" sz="1050" kern="100" dirty="0" err="1">
                          <a:effectLst/>
                        </a:rPr>
                        <a:t>clustalw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tophat</a:t>
                      </a:r>
                      <a:r>
                        <a:rPr lang="en-US" sz="1050" kern="100" dirty="0">
                          <a:effectLst/>
                        </a:rPr>
                        <a:t>, myrna-1.0.4， amos-3.0.0，bowtie， </a:t>
                      </a:r>
                      <a:r>
                        <a:rPr lang="en-US" sz="1050" kern="100" dirty="0" err="1">
                          <a:effectLst/>
                        </a:rPr>
                        <a:t>hapsembler</a:t>
                      </a:r>
                      <a:r>
                        <a:rPr lang="en-US" sz="1050" kern="100" dirty="0">
                          <a:effectLst/>
                        </a:rPr>
                        <a:t>， SOAPdenovo-V1.05，samtools， velvet_1.1.04， </a:t>
                      </a:r>
                      <a:r>
                        <a:rPr lang="en-US" sz="1050" kern="100" dirty="0" err="1">
                          <a:effectLst/>
                        </a:rPr>
                        <a:t>Phrap</a:t>
                      </a:r>
                      <a:r>
                        <a:rPr lang="en-US" sz="1050" kern="100" dirty="0">
                          <a:effectLst/>
                        </a:rPr>
                        <a:t>， </a:t>
                      </a:r>
                      <a:r>
                        <a:rPr lang="en-US" sz="1050" kern="100" dirty="0" err="1">
                          <a:effectLst/>
                        </a:rPr>
                        <a:t>GapCloser</a:t>
                      </a:r>
                      <a:r>
                        <a:rPr lang="en-US" sz="1050" kern="100" dirty="0">
                          <a:effectLst/>
                        </a:rPr>
                        <a:t>， </a:t>
                      </a:r>
                      <a:r>
                        <a:rPr lang="en-US" sz="1050" kern="100" dirty="0" err="1">
                          <a:effectLst/>
                        </a:rPr>
                        <a:t>idba</a:t>
                      </a:r>
                      <a:r>
                        <a:rPr lang="en-US" sz="1050" kern="100" dirty="0">
                          <a:effectLst/>
                        </a:rPr>
                        <a:t>， bwa-0.5.9， MTR， pysam-0.4.1，biopython， </a:t>
                      </a:r>
                      <a:r>
                        <a:rPr lang="en-US" sz="1050" kern="100" dirty="0" err="1">
                          <a:effectLst/>
                        </a:rPr>
                        <a:t>bioperl</a:t>
                      </a:r>
                      <a:r>
                        <a:rPr lang="en-US" sz="1050" kern="100" dirty="0">
                          <a:effectLst/>
                        </a:rPr>
                        <a:t>, cd-hit-v4.3, </a:t>
                      </a:r>
                      <a:r>
                        <a:rPr lang="en-US" sz="1050" kern="100" dirty="0" err="1">
                          <a:effectLst/>
                        </a:rPr>
                        <a:t>dna_blast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inparanoid</a:t>
                      </a:r>
                      <a:r>
                        <a:rPr lang="en-US" sz="1050" kern="100" dirty="0">
                          <a:effectLst/>
                        </a:rPr>
                        <a:t>, </a:t>
                      </a:r>
                      <a:r>
                        <a:rPr lang="en-US" sz="1050" kern="100" dirty="0" err="1">
                          <a:effectLst/>
                        </a:rPr>
                        <a:t>mrbayes</a:t>
                      </a:r>
                      <a:r>
                        <a:rPr lang="en-US" sz="1050" kern="100" dirty="0">
                          <a:effectLst/>
                        </a:rPr>
                        <a:t>, protest, mauve, </a:t>
                      </a:r>
                      <a:r>
                        <a:rPr lang="en-US" sz="1050" kern="100" dirty="0" err="1">
                          <a:effectLst/>
                        </a:rPr>
                        <a:t>hmmer</a:t>
                      </a:r>
                      <a:r>
                        <a:rPr lang="en-US" sz="1050" kern="100" dirty="0">
                          <a:effectLst/>
                        </a:rPr>
                        <a:t>， </a:t>
                      </a:r>
                      <a:r>
                        <a:rPr lang="en-US" sz="1050" kern="100" dirty="0" err="1">
                          <a:effectLst/>
                        </a:rPr>
                        <a:t>phylip</a:t>
                      </a:r>
                      <a:r>
                        <a:rPr lang="en-US" sz="1050" kern="100" dirty="0">
                          <a:effectLst/>
                        </a:rPr>
                        <a:t>， </a:t>
                      </a:r>
                      <a:r>
                        <a:rPr lang="en-US" sz="1050" kern="100" dirty="0" err="1">
                          <a:effectLst/>
                        </a:rPr>
                        <a:t>lastz</a:t>
                      </a:r>
                      <a:r>
                        <a:rPr lang="en-US" sz="1050" kern="100" dirty="0">
                          <a:effectLst/>
                        </a:rPr>
                        <a:t>， Mummer3， Soap2， Velvet， Cap3， T-COFFEE_distribution_Version_8.99</a:t>
                      </a:r>
                      <a:endParaRPr lang="en-US" sz="105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67299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23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2826050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JMCB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SRP034930   Comparative population genomics reveals genetic basis underlying body size of domestic chickens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只元宝黑羽鸡、白羽鸡、其他家鸡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6641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24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只元宝鸡测序数据的预处理：质量控制、清除测序误差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433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JMCB </a:t>
            </a:r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元宝鸡三个群体的高通量测序数据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5681270-B849-4923-A30C-3525574AF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35371"/>
              </p:ext>
            </p:extLst>
          </p:nvPr>
        </p:nvGraphicFramePr>
        <p:xfrm>
          <a:off x="3174535" y="2452380"/>
          <a:ext cx="3787683" cy="3936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140401_Ypt581-700_AGTCAA_L005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140401_Ypt582-700_CCGTCC_L005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140403_Ypt588-650_GCCAAT_L006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140430_Ypt589-650_CAGATC_L004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140403_Ypt595-700_GCCAAT_L003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140403_Ypt596-700_CAGATC_L004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140403_Ypt597-700_ACTTGA_L004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yuanbao_black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140403_Ypt598-700_GATCAG_L004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140401_Ypt578-700_GCCAAT_L004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140401_Ypt580-700_CTTGTA_L005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140403_Ypt583-650_ATCACG_L005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140403_Ypt584-650_CGATGT_L005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140403_Ypt591-700_CGATGT_L003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140403_Ypt593-700_TGACCA_L003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140403_Ypt594-700_ACAGTG_L003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yuanbao_white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140430_YPt601-700_CTTGTA_L001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140403_Ypt585-650_TTAGGC_L005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140403_Ypt586-650_TGACCA_L005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140416_Ypt590-650_ATCACG_L004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140401_Ypt579-700_CAGATC_L004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140403_Ypt587-650_ACAGTG_L005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140403_Ypt592-700_TTAGGC_L003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140403_Ypt599-700_TAGCTT_L004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297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yuanbao_other</a:t>
                      </a:r>
                      <a:endParaRPr lang="zh-CN" sz="800" kern="10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140403_YPt600-700_GGCTAC_L004</a:t>
                      </a:r>
                      <a:endParaRPr lang="zh-CN" sz="800" kern="1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268" marR="48268" marT="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15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2826050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392504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、数据质控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FastQC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Btrim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去掉低质量的碱基和序列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Cutadapt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移除引物、接头、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polyA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尾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FastqQC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检查处理后数据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6641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24</a:t>
            </a:r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只元宝鸡测序数据的预处理：质量控制、清除测序误差</a:t>
            </a: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原始数据到</a:t>
            </a:r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clean data</a:t>
            </a:r>
            <a:endParaRPr lang="zh-CN" altLang="en-US" dirty="0">
              <a:solidFill>
                <a:srgbClr val="0021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0AB5509-AAA9-414A-B926-A478B040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18" y="3601483"/>
            <a:ext cx="6834037" cy="220735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476EC65-7514-4F0A-99A5-B15F1153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58" y="828986"/>
            <a:ext cx="7464731" cy="53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148497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572602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、利用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BWA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MEM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算法将过滤后的双端测序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reads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比对到家鸡的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参考基因组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Galgal4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），生成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sam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Sequence Alignment / Map format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）文件格式，即序列比对文件的格式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Picards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GATK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软件包中相应的工具对比对后的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文件进行一系列的处理，包括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排序、去除其重复序列、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INDEL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附近的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reads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重新比对以及矫正其比对质量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等。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GATK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UnifiedGenotyper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工具获得群体的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SNP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，并使用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VariantFiltration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SNP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进行过滤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、分群处理，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vcf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文件按照群体与染色体进行拆分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6267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数据比对、注释、格式变换 ：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FASTQ -&gt;SAM -&gt; VCF</a:t>
            </a:r>
          </a:p>
          <a:p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基因组比对、变异位点获取以及注释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F7518F2-C494-40E9-9696-B9778E3D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17" y="4380331"/>
            <a:ext cx="7304869" cy="16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148497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572602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在给定的染色体区域内，基因间突变，内含子，基因上游区域，非编码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RNA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，外显子和开放阅读框中发生的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SNP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比例分别为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9112159,7584082,552045,488986,287323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52759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SNP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的功能注释蛋白质编码区鉴定出非同义替代的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85706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和同义替代的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200747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，其中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870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SNP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导致终止密码子获得或丧失。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6267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数据比对、注释、格式变换 ：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FASTQ -&gt;SAM -&gt; VCF</a:t>
            </a:r>
          </a:p>
          <a:p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24</a:t>
            </a:r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只家鸡变异类型的注释结果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E2C44-53EE-4326-8685-231014F88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03" y="3481388"/>
            <a:ext cx="7279973" cy="27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5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97281" y="0"/>
            <a:ext cx="804672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97281" y="-1"/>
            <a:ext cx="8046720" cy="605055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449071" y="912328"/>
            <a:ext cx="7399019" cy="560086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545" y="3148497"/>
            <a:ext cx="1097281" cy="364604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 Box 231"/>
          <p:cNvSpPr txBox="1">
            <a:spLocks noChangeArrowheads="1"/>
          </p:cNvSpPr>
          <p:nvPr/>
        </p:nvSpPr>
        <p:spPr bwMode="gray">
          <a:xfrm>
            <a:off x="38836" y="3246502"/>
            <a:ext cx="901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、数据处理</a:t>
            </a:r>
          </a:p>
        </p:txBody>
      </p:sp>
      <p:sp>
        <p:nvSpPr>
          <p:cNvPr id="9" name="Text Box 236"/>
          <p:cNvSpPr txBox="1">
            <a:spLocks noChangeArrowheads="1"/>
          </p:cNvSpPr>
          <p:nvPr/>
        </p:nvSpPr>
        <p:spPr bwMode="gray">
          <a:xfrm>
            <a:off x="68433" y="188380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实验流程</a:t>
            </a:r>
          </a:p>
        </p:txBody>
      </p:sp>
      <p:sp>
        <p:nvSpPr>
          <p:cNvPr id="10" name="Text Box 241"/>
          <p:cNvSpPr txBox="1">
            <a:spLocks noChangeArrowheads="1"/>
          </p:cNvSpPr>
          <p:nvPr/>
        </p:nvSpPr>
        <p:spPr bwMode="gray">
          <a:xfrm>
            <a:off x="68433" y="2364742"/>
            <a:ext cx="10823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研究方法与结果</a:t>
            </a:r>
          </a:p>
        </p:txBody>
      </p:sp>
      <p:sp>
        <p:nvSpPr>
          <p:cNvPr id="12" name="Text Box 251"/>
          <p:cNvSpPr txBox="1">
            <a:spLocks noChangeArrowheads="1"/>
          </p:cNvSpPr>
          <p:nvPr/>
        </p:nvSpPr>
        <p:spPr bwMode="gray">
          <a:xfrm>
            <a:off x="38836" y="4876077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结论与展望</a:t>
            </a:r>
          </a:p>
        </p:txBody>
      </p:sp>
      <p:sp>
        <p:nvSpPr>
          <p:cNvPr id="13" name="Text Box 231"/>
          <p:cNvSpPr txBox="1">
            <a:spLocks noChangeArrowheads="1"/>
          </p:cNvSpPr>
          <p:nvPr/>
        </p:nvSpPr>
        <p:spPr bwMode="gray">
          <a:xfrm>
            <a:off x="140628" y="131143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研究背景</a:t>
            </a:r>
          </a:p>
        </p:txBody>
      </p:sp>
      <p:sp>
        <p:nvSpPr>
          <p:cNvPr id="39" name="矩形 38"/>
          <p:cNvSpPr/>
          <p:nvPr/>
        </p:nvSpPr>
        <p:spPr>
          <a:xfrm>
            <a:off x="1846779" y="1781278"/>
            <a:ext cx="657260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大部分的常染色体都具有较高的变异程度，特别是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1~15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号染色体；性染色体变异数较少，因此在剩余部分的分析中，我们将考虑这一点。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1356937" y="102471"/>
            <a:ext cx="6267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数据比对、注释、格式变换 ：</a:t>
            </a:r>
            <a:r>
              <a:rPr lang="en-US" altLang="zh-CN" sz="2000" dirty="0">
                <a:solidFill>
                  <a:schemeClr val="bg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FASTQ -&gt;SAM -&gt; VCF</a:t>
            </a:r>
          </a:p>
          <a:p>
            <a:endParaRPr lang="zh-CN" altLang="en-US" sz="2000" dirty="0">
              <a:solidFill>
                <a:schemeClr val="bg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46779" y="1339374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24</a:t>
            </a:r>
            <a:r>
              <a:rPr lang="zh-CN" altLang="en-US" dirty="0">
                <a:solidFill>
                  <a:srgbClr val="0021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只家鸡的染色体基因密度变异箱线图</a:t>
            </a: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1952691" y="1708706"/>
            <a:ext cx="6392504" cy="0"/>
          </a:xfrm>
          <a:prstGeom prst="lin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 Box 241"/>
          <p:cNvSpPr txBox="1">
            <a:spLocks noChangeArrowheads="1"/>
          </p:cNvSpPr>
          <p:nvPr/>
        </p:nvSpPr>
        <p:spPr bwMode="gray">
          <a:xfrm>
            <a:off x="37725" y="2888680"/>
            <a:ext cx="10294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、数据预处理</a:t>
            </a:r>
          </a:p>
        </p:txBody>
      </p:sp>
      <p:sp>
        <p:nvSpPr>
          <p:cNvPr id="16" name="Text Box 231">
            <a:extLst>
              <a:ext uri="{FF2B5EF4-FFF2-40B4-BE49-F238E27FC236}">
                <a16:creationId xmlns:a16="http://schemas.microsoft.com/office/drawing/2014/main" id="{056420B7-61E7-4302-BC23-9E4DBC73BE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3604324"/>
            <a:ext cx="9012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、全基因组选择性清除分析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8BB35988-F722-49C0-8717-F46E54D0AB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660" y="4198250"/>
            <a:ext cx="8258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4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、正选择基因的注释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D6C75-373B-49FA-9B11-74BACCAC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07" y="2860947"/>
            <a:ext cx="7257906" cy="31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6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2245</Words>
  <Application>Microsoft Office PowerPoint</Application>
  <PresentationFormat>全屏显示(4:3)</PresentationFormat>
  <Paragraphs>339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方正小标宋简体</vt:lpstr>
      <vt:lpstr>微软雅黑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雪贤 宋</dc:creator>
  <cp:lastModifiedBy>朱 明远</cp:lastModifiedBy>
  <cp:revision>59</cp:revision>
  <dcterms:created xsi:type="dcterms:W3CDTF">2019-04-10T02:23:00Z</dcterms:created>
  <dcterms:modified xsi:type="dcterms:W3CDTF">2019-06-09T02:24:11Z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